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1" r:id="rId3"/>
    <p:sldId id="263" r:id="rId4"/>
    <p:sldId id="264" r:id="rId5"/>
    <p:sldId id="265" r:id="rId6"/>
    <p:sldId id="274" r:id="rId7"/>
    <p:sldId id="267" r:id="rId8"/>
    <p:sldId id="275" r:id="rId9"/>
    <p:sldId id="256" r:id="rId10"/>
    <p:sldId id="257" r:id="rId11"/>
    <p:sldId id="266" r:id="rId12"/>
    <p:sldId id="276" r:id="rId13"/>
    <p:sldId id="272" r:id="rId14"/>
    <p:sldId id="271" r:id="rId15"/>
    <p:sldId id="277" r:id="rId16"/>
    <p:sldId id="269" r:id="rId17"/>
    <p:sldId id="260" r:id="rId18"/>
    <p:sldId id="302" r:id="rId19"/>
    <p:sldId id="303" r:id="rId20"/>
    <p:sldId id="268" r:id="rId21"/>
    <p:sldId id="304" r:id="rId22"/>
    <p:sldId id="262" r:id="rId23"/>
    <p:sldId id="294" r:id="rId24"/>
    <p:sldId id="305" r:id="rId25"/>
    <p:sldId id="259" r:id="rId26"/>
    <p:sldId id="306" r:id="rId27"/>
    <p:sldId id="278" r:id="rId28"/>
    <p:sldId id="284" r:id="rId29"/>
    <p:sldId id="285" r:id="rId30"/>
    <p:sldId id="288" r:id="rId31"/>
    <p:sldId id="289" r:id="rId32"/>
    <p:sldId id="280" r:id="rId33"/>
    <p:sldId id="300" r:id="rId34"/>
    <p:sldId id="287" r:id="rId35"/>
    <p:sldId id="296" r:id="rId36"/>
    <p:sldId id="299" r:id="rId37"/>
    <p:sldId id="291" r:id="rId38"/>
    <p:sldId id="298" r:id="rId39"/>
    <p:sldId id="301" r:id="rId40"/>
    <p:sldId id="307" r:id="rId4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15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9577783F-A2FE-4B60-A728-C27CD7C65EAD}" type="datetimeFigureOut">
              <a:rPr lang="nl-NL" smtClean="0"/>
              <a:t>1-5-2023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C233910-B8D2-4950-AC5D-B0FC29507C69}" type="slidenum">
              <a:rPr lang="nl-NL" smtClean="0"/>
              <a:t>‹nr.›</a:t>
            </a:fld>
            <a:endParaRPr lang="nl-NL"/>
          </a:p>
        </p:txBody>
      </p:sp>
    </p:spTree>
    <p:extLst>
      <p:ext uri="{BB962C8B-B14F-4D97-AF65-F5344CB8AC3E}">
        <p14:creationId xmlns:p14="http://schemas.microsoft.com/office/powerpoint/2010/main" val="357830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577783F-A2FE-4B60-A728-C27CD7C65EAD}" type="datetimeFigureOut">
              <a:rPr lang="nl-NL" smtClean="0"/>
              <a:t>1-5-2023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C233910-B8D2-4950-AC5D-B0FC29507C69}" type="slidenum">
              <a:rPr lang="nl-NL" smtClean="0"/>
              <a:t>‹nr.›</a:t>
            </a:fld>
            <a:endParaRPr lang="nl-NL"/>
          </a:p>
        </p:txBody>
      </p:sp>
    </p:spTree>
    <p:extLst>
      <p:ext uri="{BB962C8B-B14F-4D97-AF65-F5344CB8AC3E}">
        <p14:creationId xmlns:p14="http://schemas.microsoft.com/office/powerpoint/2010/main" val="28494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577783F-A2FE-4B60-A728-C27CD7C65EAD}" type="datetimeFigureOut">
              <a:rPr lang="nl-NL" smtClean="0"/>
              <a:t>1-5-2023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C233910-B8D2-4950-AC5D-B0FC29507C69}" type="slidenum">
              <a:rPr lang="nl-NL" smtClean="0"/>
              <a:t>‹nr.›</a:t>
            </a:fld>
            <a:endParaRPr lang="nl-NL"/>
          </a:p>
        </p:txBody>
      </p:sp>
    </p:spTree>
    <p:extLst>
      <p:ext uri="{BB962C8B-B14F-4D97-AF65-F5344CB8AC3E}">
        <p14:creationId xmlns:p14="http://schemas.microsoft.com/office/powerpoint/2010/main" val="250156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577783F-A2FE-4B60-A728-C27CD7C65EAD}" type="datetimeFigureOut">
              <a:rPr lang="nl-NL" smtClean="0"/>
              <a:t>1-5-2023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C233910-B8D2-4950-AC5D-B0FC29507C69}" type="slidenum">
              <a:rPr lang="nl-NL" smtClean="0"/>
              <a:t>‹nr.›</a:t>
            </a:fld>
            <a:endParaRPr lang="nl-NL"/>
          </a:p>
        </p:txBody>
      </p:sp>
    </p:spTree>
    <p:extLst>
      <p:ext uri="{BB962C8B-B14F-4D97-AF65-F5344CB8AC3E}">
        <p14:creationId xmlns:p14="http://schemas.microsoft.com/office/powerpoint/2010/main" val="262210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577783F-A2FE-4B60-A728-C27CD7C65EAD}" type="datetimeFigureOut">
              <a:rPr lang="nl-NL" smtClean="0"/>
              <a:t>1-5-2023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C233910-B8D2-4950-AC5D-B0FC29507C69}" type="slidenum">
              <a:rPr lang="nl-NL" smtClean="0"/>
              <a:t>‹nr.›</a:t>
            </a:fld>
            <a:endParaRPr lang="nl-NL"/>
          </a:p>
        </p:txBody>
      </p:sp>
    </p:spTree>
    <p:extLst>
      <p:ext uri="{BB962C8B-B14F-4D97-AF65-F5344CB8AC3E}">
        <p14:creationId xmlns:p14="http://schemas.microsoft.com/office/powerpoint/2010/main" val="75488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577783F-A2FE-4B60-A728-C27CD7C65EAD}" type="datetimeFigureOut">
              <a:rPr lang="nl-NL" smtClean="0"/>
              <a:t>1-5-2023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C233910-B8D2-4950-AC5D-B0FC29507C69}" type="slidenum">
              <a:rPr lang="nl-NL" smtClean="0"/>
              <a:t>‹nr.›</a:t>
            </a:fld>
            <a:endParaRPr lang="nl-NL"/>
          </a:p>
        </p:txBody>
      </p:sp>
    </p:spTree>
    <p:extLst>
      <p:ext uri="{BB962C8B-B14F-4D97-AF65-F5344CB8AC3E}">
        <p14:creationId xmlns:p14="http://schemas.microsoft.com/office/powerpoint/2010/main" val="311441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577783F-A2FE-4B60-A728-C27CD7C65EAD}" type="datetimeFigureOut">
              <a:rPr lang="nl-NL" smtClean="0"/>
              <a:t>1-5-2023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C233910-B8D2-4950-AC5D-B0FC29507C69}" type="slidenum">
              <a:rPr lang="nl-NL" smtClean="0"/>
              <a:t>‹nr.›</a:t>
            </a:fld>
            <a:endParaRPr lang="nl-NL"/>
          </a:p>
        </p:txBody>
      </p:sp>
    </p:spTree>
    <p:extLst>
      <p:ext uri="{BB962C8B-B14F-4D97-AF65-F5344CB8AC3E}">
        <p14:creationId xmlns:p14="http://schemas.microsoft.com/office/powerpoint/2010/main" val="26295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577783F-A2FE-4B60-A728-C27CD7C65EAD}" type="datetimeFigureOut">
              <a:rPr lang="nl-NL" smtClean="0"/>
              <a:t>1-5-2023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C233910-B8D2-4950-AC5D-B0FC29507C69}" type="slidenum">
              <a:rPr lang="nl-NL" smtClean="0"/>
              <a:t>‹nr.›</a:t>
            </a:fld>
            <a:endParaRPr lang="nl-NL"/>
          </a:p>
        </p:txBody>
      </p:sp>
    </p:spTree>
    <p:extLst>
      <p:ext uri="{BB962C8B-B14F-4D97-AF65-F5344CB8AC3E}">
        <p14:creationId xmlns:p14="http://schemas.microsoft.com/office/powerpoint/2010/main" val="286301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7783F-A2FE-4B60-A728-C27CD7C65EAD}" type="datetimeFigureOut">
              <a:rPr lang="nl-NL" smtClean="0"/>
              <a:t>1-5-2023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C233910-B8D2-4950-AC5D-B0FC29507C69}" type="slidenum">
              <a:rPr lang="nl-NL" smtClean="0"/>
              <a:t>‹nr.›</a:t>
            </a:fld>
            <a:endParaRPr lang="nl-NL"/>
          </a:p>
        </p:txBody>
      </p:sp>
    </p:spTree>
    <p:extLst>
      <p:ext uri="{BB962C8B-B14F-4D97-AF65-F5344CB8AC3E}">
        <p14:creationId xmlns:p14="http://schemas.microsoft.com/office/powerpoint/2010/main" val="272548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9577783F-A2FE-4B60-A728-C27CD7C65EAD}" type="datetimeFigureOut">
              <a:rPr lang="nl-NL" smtClean="0"/>
              <a:t>1-5-2023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C233910-B8D2-4950-AC5D-B0FC29507C69}" type="slidenum">
              <a:rPr lang="nl-NL" smtClean="0"/>
              <a:t>‹nr.›</a:t>
            </a:fld>
            <a:endParaRPr lang="nl-NL"/>
          </a:p>
        </p:txBody>
      </p:sp>
    </p:spTree>
    <p:extLst>
      <p:ext uri="{BB962C8B-B14F-4D97-AF65-F5344CB8AC3E}">
        <p14:creationId xmlns:p14="http://schemas.microsoft.com/office/powerpoint/2010/main" val="206313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9577783F-A2FE-4B60-A728-C27CD7C65EAD}" type="datetimeFigureOut">
              <a:rPr lang="nl-NL" smtClean="0"/>
              <a:t>1-5-2023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C233910-B8D2-4950-AC5D-B0FC29507C69}" type="slidenum">
              <a:rPr lang="nl-NL" smtClean="0"/>
              <a:t>‹nr.›</a:t>
            </a:fld>
            <a:endParaRPr lang="nl-NL"/>
          </a:p>
        </p:txBody>
      </p:sp>
    </p:spTree>
    <p:extLst>
      <p:ext uri="{BB962C8B-B14F-4D97-AF65-F5344CB8AC3E}">
        <p14:creationId xmlns:p14="http://schemas.microsoft.com/office/powerpoint/2010/main" val="70030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7783F-A2FE-4B60-A728-C27CD7C65EAD}" type="datetimeFigureOut">
              <a:rPr lang="nl-NL" smtClean="0"/>
              <a:t>1-5-2023</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33910-B8D2-4950-AC5D-B0FC29507C69}" type="slidenum">
              <a:rPr lang="nl-NL" smtClean="0"/>
              <a:t>‹nr.›</a:t>
            </a:fld>
            <a:endParaRPr lang="nl-NL"/>
          </a:p>
        </p:txBody>
      </p:sp>
    </p:spTree>
    <p:extLst>
      <p:ext uri="{BB962C8B-B14F-4D97-AF65-F5344CB8AC3E}">
        <p14:creationId xmlns:p14="http://schemas.microsoft.com/office/powerpoint/2010/main" val="1060370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609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t="9737"/>
          <a:stretch/>
        </p:blipFill>
        <p:spPr>
          <a:xfrm>
            <a:off x="213028" y="234448"/>
            <a:ext cx="8734419" cy="5403791"/>
          </a:xfrm>
          <a:prstGeom prst="rect">
            <a:avLst/>
          </a:prstGeom>
        </p:spPr>
      </p:pic>
      <p:sp>
        <p:nvSpPr>
          <p:cNvPr id="3" name="Tekstvak 2">
            <a:extLst>
              <a:ext uri="{FF2B5EF4-FFF2-40B4-BE49-F238E27FC236}">
                <a16:creationId xmlns:a16="http://schemas.microsoft.com/office/drawing/2014/main" id="{74FC7F6C-785E-4160-8DFE-1AFD40CB4BA6}"/>
              </a:ext>
            </a:extLst>
          </p:cNvPr>
          <p:cNvSpPr txBox="1"/>
          <p:nvPr/>
        </p:nvSpPr>
        <p:spPr>
          <a:xfrm>
            <a:off x="228538" y="6135026"/>
            <a:ext cx="2941952" cy="769441"/>
          </a:xfrm>
          <a:prstGeom prst="rect">
            <a:avLst/>
          </a:prstGeom>
          <a:noFill/>
        </p:spPr>
        <p:txBody>
          <a:bodyPr wrap="square" rtlCol="0">
            <a:spAutoFit/>
          </a:bodyPr>
          <a:lstStyle/>
          <a:p>
            <a:r>
              <a:rPr lang="nl-NL" sz="4400" dirty="0">
                <a:solidFill>
                  <a:srgbClr val="FF0000"/>
                </a:solidFill>
              </a:rPr>
              <a:t>Blokschema</a:t>
            </a:r>
            <a:r>
              <a:rPr lang="nl-NL" sz="4400" dirty="0">
                <a:solidFill>
                  <a:schemeClr val="bg1"/>
                </a:solidFill>
              </a:rPr>
              <a:t>           </a:t>
            </a:r>
            <a:endParaRPr lang="nl-NL" sz="4400" dirty="0">
              <a:solidFill>
                <a:srgbClr val="FF0000"/>
              </a:solidFill>
            </a:endParaRPr>
          </a:p>
        </p:txBody>
      </p:sp>
      <p:sp>
        <p:nvSpPr>
          <p:cNvPr id="5" name="Tekstvak 4">
            <a:extLst>
              <a:ext uri="{FF2B5EF4-FFF2-40B4-BE49-F238E27FC236}">
                <a16:creationId xmlns:a16="http://schemas.microsoft.com/office/drawing/2014/main" id="{FF262663-921F-47F0-B569-B0328B03E3BA}"/>
              </a:ext>
            </a:extLst>
          </p:cNvPr>
          <p:cNvSpPr txBox="1"/>
          <p:nvPr/>
        </p:nvSpPr>
        <p:spPr>
          <a:xfrm>
            <a:off x="1964274" y="2005782"/>
            <a:ext cx="1579087" cy="461665"/>
          </a:xfrm>
          <a:prstGeom prst="rect">
            <a:avLst/>
          </a:prstGeom>
          <a:noFill/>
        </p:spPr>
        <p:txBody>
          <a:bodyPr wrap="none" rtlCol="0">
            <a:spAutoFit/>
          </a:bodyPr>
          <a:lstStyle/>
          <a:p>
            <a:r>
              <a:rPr lang="nl-NL" sz="2400" dirty="0">
                <a:solidFill>
                  <a:srgbClr val="FF0000"/>
                </a:solidFill>
              </a:rPr>
              <a:t>recirculatie</a:t>
            </a:r>
          </a:p>
        </p:txBody>
      </p:sp>
      <p:sp>
        <p:nvSpPr>
          <p:cNvPr id="6" name="Rechthoek 5">
            <a:extLst>
              <a:ext uri="{FF2B5EF4-FFF2-40B4-BE49-F238E27FC236}">
                <a16:creationId xmlns:a16="http://schemas.microsoft.com/office/drawing/2014/main" id="{6158163D-038D-4D4F-A364-FAF5F94037AE}"/>
              </a:ext>
            </a:extLst>
          </p:cNvPr>
          <p:cNvSpPr/>
          <p:nvPr/>
        </p:nvSpPr>
        <p:spPr>
          <a:xfrm>
            <a:off x="2837204" y="4563454"/>
            <a:ext cx="2256089" cy="299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4435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71" y="171183"/>
            <a:ext cx="9357644" cy="6187742"/>
          </a:xfrm>
          <a:prstGeom prst="rect">
            <a:avLst/>
          </a:prstGeom>
        </p:spPr>
      </p:pic>
      <p:sp>
        <p:nvSpPr>
          <p:cNvPr id="4" name="Tekstvak 3">
            <a:extLst>
              <a:ext uri="{FF2B5EF4-FFF2-40B4-BE49-F238E27FC236}">
                <a16:creationId xmlns:a16="http://schemas.microsoft.com/office/drawing/2014/main" id="{E2B82514-797D-4158-9E30-8D4418630E2B}"/>
              </a:ext>
            </a:extLst>
          </p:cNvPr>
          <p:cNvSpPr txBox="1"/>
          <p:nvPr/>
        </p:nvSpPr>
        <p:spPr>
          <a:xfrm>
            <a:off x="228538" y="6135026"/>
            <a:ext cx="2941952" cy="769441"/>
          </a:xfrm>
          <a:prstGeom prst="rect">
            <a:avLst/>
          </a:prstGeom>
          <a:noFill/>
        </p:spPr>
        <p:txBody>
          <a:bodyPr wrap="square" rtlCol="0">
            <a:spAutoFit/>
          </a:bodyPr>
          <a:lstStyle/>
          <a:p>
            <a:r>
              <a:rPr lang="nl-NL" sz="4400" dirty="0">
                <a:solidFill>
                  <a:srgbClr val="FF0000"/>
                </a:solidFill>
              </a:rPr>
              <a:t>Blokschema</a:t>
            </a:r>
            <a:r>
              <a:rPr lang="nl-NL" sz="4400" dirty="0">
                <a:solidFill>
                  <a:schemeClr val="bg1"/>
                </a:solidFill>
              </a:rPr>
              <a:t>           </a:t>
            </a:r>
            <a:endParaRPr lang="nl-NL" sz="4400" dirty="0">
              <a:solidFill>
                <a:srgbClr val="FF0000"/>
              </a:solidFill>
            </a:endParaRPr>
          </a:p>
        </p:txBody>
      </p:sp>
    </p:spTree>
    <p:extLst>
      <p:ext uri="{BB962C8B-B14F-4D97-AF65-F5344CB8AC3E}">
        <p14:creationId xmlns:p14="http://schemas.microsoft.com/office/powerpoint/2010/main" val="216847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71" y="171183"/>
            <a:ext cx="9357644" cy="6187742"/>
          </a:xfrm>
          <a:prstGeom prst="rect">
            <a:avLst/>
          </a:prstGeom>
        </p:spPr>
      </p:pic>
      <p:sp>
        <p:nvSpPr>
          <p:cNvPr id="3" name="Ovaal 2"/>
          <p:cNvSpPr/>
          <p:nvPr/>
        </p:nvSpPr>
        <p:spPr>
          <a:xfrm>
            <a:off x="2059536" y="4289988"/>
            <a:ext cx="1179320" cy="9656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3881AE54-30AB-43A5-96E9-9527530844B5}"/>
              </a:ext>
            </a:extLst>
          </p:cNvPr>
          <p:cNvSpPr txBox="1"/>
          <p:nvPr/>
        </p:nvSpPr>
        <p:spPr>
          <a:xfrm>
            <a:off x="228538" y="6135026"/>
            <a:ext cx="2941952" cy="769441"/>
          </a:xfrm>
          <a:prstGeom prst="rect">
            <a:avLst/>
          </a:prstGeom>
          <a:noFill/>
        </p:spPr>
        <p:txBody>
          <a:bodyPr wrap="square" rtlCol="0">
            <a:spAutoFit/>
          </a:bodyPr>
          <a:lstStyle/>
          <a:p>
            <a:r>
              <a:rPr lang="nl-NL" sz="4400" dirty="0">
                <a:solidFill>
                  <a:srgbClr val="FF0000"/>
                </a:solidFill>
              </a:rPr>
              <a:t>Blokschema</a:t>
            </a:r>
            <a:r>
              <a:rPr lang="nl-NL" sz="4400" dirty="0">
                <a:solidFill>
                  <a:schemeClr val="bg1"/>
                </a:solidFill>
              </a:rPr>
              <a:t>           </a:t>
            </a:r>
            <a:endParaRPr lang="nl-NL" sz="4400" dirty="0">
              <a:solidFill>
                <a:srgbClr val="FF0000"/>
              </a:solidFill>
            </a:endParaRPr>
          </a:p>
        </p:txBody>
      </p:sp>
    </p:spTree>
    <p:extLst>
      <p:ext uri="{BB962C8B-B14F-4D97-AF65-F5344CB8AC3E}">
        <p14:creationId xmlns:p14="http://schemas.microsoft.com/office/powerpoint/2010/main" val="420682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t="17091"/>
          <a:stretch/>
        </p:blipFill>
        <p:spPr>
          <a:xfrm>
            <a:off x="1110296" y="1751886"/>
            <a:ext cx="6923407" cy="3731093"/>
          </a:xfrm>
          <a:prstGeom prst="rect">
            <a:avLst/>
          </a:prstGeom>
        </p:spPr>
      </p:pic>
      <p:sp>
        <p:nvSpPr>
          <p:cNvPr id="4" name="Tekstvak 3">
            <a:extLst>
              <a:ext uri="{FF2B5EF4-FFF2-40B4-BE49-F238E27FC236}">
                <a16:creationId xmlns:a16="http://schemas.microsoft.com/office/drawing/2014/main" id="{8B8DD3F0-0678-4BCB-88F3-295B7C635EEF}"/>
              </a:ext>
            </a:extLst>
          </p:cNvPr>
          <p:cNvSpPr txBox="1"/>
          <p:nvPr/>
        </p:nvSpPr>
        <p:spPr>
          <a:xfrm>
            <a:off x="2965391" y="358923"/>
            <a:ext cx="3079305" cy="584775"/>
          </a:xfrm>
          <a:prstGeom prst="rect">
            <a:avLst/>
          </a:prstGeom>
          <a:noFill/>
        </p:spPr>
        <p:txBody>
          <a:bodyPr wrap="none" rtlCol="0">
            <a:spAutoFit/>
          </a:bodyPr>
          <a:lstStyle/>
          <a:p>
            <a:r>
              <a:rPr lang="nl-NL" sz="3200" dirty="0">
                <a:solidFill>
                  <a:srgbClr val="FF0000"/>
                </a:solidFill>
              </a:rPr>
              <a:t>Warmtewisselaar</a:t>
            </a:r>
          </a:p>
        </p:txBody>
      </p:sp>
    </p:spTree>
    <p:extLst>
      <p:ext uri="{BB962C8B-B14F-4D97-AF65-F5344CB8AC3E}">
        <p14:creationId xmlns:p14="http://schemas.microsoft.com/office/powerpoint/2010/main" val="43375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CO WTW douchegoot werking g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705" y="837696"/>
            <a:ext cx="6764590" cy="451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95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419FC5C-0201-6E7A-8E7C-A36F615B1AF4}"/>
              </a:ext>
            </a:extLst>
          </p:cNvPr>
          <p:cNvSpPr txBox="1"/>
          <p:nvPr/>
        </p:nvSpPr>
        <p:spPr>
          <a:xfrm>
            <a:off x="525826" y="189310"/>
            <a:ext cx="1174552" cy="369332"/>
          </a:xfrm>
          <a:prstGeom prst="rect">
            <a:avLst/>
          </a:prstGeom>
          <a:noFill/>
        </p:spPr>
        <p:txBody>
          <a:bodyPr wrap="none" rtlCol="0">
            <a:spAutoFit/>
          </a:bodyPr>
          <a:lstStyle/>
          <a:p>
            <a:r>
              <a:rPr lang="nl-NL" dirty="0">
                <a:solidFill>
                  <a:srgbClr val="FF0000"/>
                </a:solidFill>
              </a:rPr>
              <a:t>Opgave 31</a:t>
            </a:r>
          </a:p>
        </p:txBody>
      </p:sp>
    </p:spTree>
    <p:extLst>
      <p:ext uri="{BB962C8B-B14F-4D97-AF65-F5344CB8AC3E}">
        <p14:creationId xmlns:p14="http://schemas.microsoft.com/office/powerpoint/2010/main" val="3161538216"/>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85789" y="428400"/>
            <a:ext cx="1172421" cy="369332"/>
          </a:xfrm>
          <a:prstGeom prst="rect">
            <a:avLst/>
          </a:prstGeom>
          <a:noFill/>
        </p:spPr>
        <p:txBody>
          <a:bodyPr wrap="square" rtlCol="0">
            <a:spAutoFit/>
          </a:bodyPr>
          <a:lstStyle/>
          <a:p>
            <a:endParaRPr lang="nl-NL" dirty="0"/>
          </a:p>
        </p:txBody>
      </p:sp>
      <p:sp>
        <p:nvSpPr>
          <p:cNvPr id="4" name="Tekstvak 3">
            <a:extLst>
              <a:ext uri="{FF2B5EF4-FFF2-40B4-BE49-F238E27FC236}">
                <a16:creationId xmlns:a16="http://schemas.microsoft.com/office/drawing/2014/main" id="{F048C69D-F42B-AE87-0A5B-86D8F22B91E4}"/>
              </a:ext>
            </a:extLst>
          </p:cNvPr>
          <p:cNvSpPr txBox="1"/>
          <p:nvPr/>
        </p:nvSpPr>
        <p:spPr>
          <a:xfrm>
            <a:off x="525826" y="566678"/>
            <a:ext cx="8503874" cy="5909310"/>
          </a:xfrm>
          <a:prstGeom prst="rect">
            <a:avLst/>
          </a:prstGeom>
          <a:noFill/>
        </p:spPr>
        <p:txBody>
          <a:bodyPr wrap="square">
            <a:spAutoFit/>
          </a:bodyPr>
          <a:lstStyle/>
          <a:p>
            <a:r>
              <a:rPr lang="nl-NL" dirty="0">
                <a:effectLst/>
              </a:rPr>
              <a:t>Voor de bereiding van ammoniak wordt een gasmengsel gebruikt waarin stikstof en</a:t>
            </a:r>
            <a:br>
              <a:rPr lang="nl-NL" dirty="0"/>
            </a:br>
            <a:r>
              <a:rPr lang="nl-NL" dirty="0">
                <a:effectLst/>
              </a:rPr>
              <a:t>waterstof in de volumeverhouding 1,0 : 3,0 voorkomen. De bereiding van ammoniak</a:t>
            </a:r>
            <a:br>
              <a:rPr lang="nl-NL" dirty="0"/>
            </a:br>
            <a:r>
              <a:rPr lang="nl-NL" dirty="0">
                <a:effectLst/>
              </a:rPr>
              <a:t>vindt plaats in een reactor volgens een continu proces.</a:t>
            </a:r>
            <a:br>
              <a:rPr lang="nl-NL" dirty="0"/>
            </a:br>
            <a:r>
              <a:rPr lang="nl-NL" dirty="0">
                <a:effectLst/>
              </a:rPr>
              <a:t>Bij het verlaten van de reactor is zowel de stikstof als de waterstof voor 20% omgezet in</a:t>
            </a:r>
            <a:br>
              <a:rPr lang="nl-NL" dirty="0"/>
            </a:br>
            <a:r>
              <a:rPr lang="nl-NL" dirty="0">
                <a:effectLst/>
              </a:rPr>
              <a:t>ammoniak. De afmetingen van zo'n reactor zijn zodanig dat per minuut niet meer dan</a:t>
            </a:r>
            <a:br>
              <a:rPr lang="nl-NL" dirty="0"/>
            </a:br>
            <a:r>
              <a:rPr lang="nl-NL" dirty="0">
                <a:effectLst/>
              </a:rPr>
              <a:t>80 kmol (kilomol) stikstof en 240 kmol waterstof ingeleid kan worden.</a:t>
            </a:r>
          </a:p>
          <a:p>
            <a:r>
              <a:rPr lang="nl-NL" dirty="0">
                <a:effectLst/>
              </a:rPr>
              <a:t>Na het verlaten van een reactor wordt de ontstane ammoniak uit het gasmengsel</a:t>
            </a:r>
            <a:br>
              <a:rPr lang="nl-NL" dirty="0"/>
            </a:br>
            <a:r>
              <a:rPr lang="nl-NL" dirty="0">
                <a:effectLst/>
              </a:rPr>
              <a:t>afgescheiden. Bij die afscheiding wordt gebruik gemaakt van het feit dat ammoniak, in tegenstelling tot stikstof en waterstof, gemakkelijk vloeibaar is te maken.</a:t>
            </a:r>
            <a:br>
              <a:rPr lang="nl-NL" dirty="0"/>
            </a:br>
            <a:r>
              <a:rPr lang="nl-NL" dirty="0">
                <a:effectLst/>
              </a:rPr>
              <a:t>Omdat bij het verlaten van de reactor slechts 20% van de uitgangsstoffen is omgezet, wordt, na verwijdering van de ammoniak, de niet omgezette stikstof en waterstof, gemengd met een nieuwe hoeveelheid van de uitgangsstoffen, naar de reactor teruggevoerd.</a:t>
            </a:r>
            <a:br>
              <a:rPr lang="nl-NL" dirty="0"/>
            </a:br>
            <a:r>
              <a:rPr lang="nl-NL" dirty="0">
                <a:effectLst/>
              </a:rPr>
              <a:t>Doordat bij de bereiding van het gasmengsel van stikstof en waterstof lucht wordt</a:t>
            </a:r>
            <a:br>
              <a:rPr lang="nl-NL" dirty="0"/>
            </a:br>
            <a:r>
              <a:rPr lang="nl-NL" dirty="0">
                <a:effectLst/>
              </a:rPr>
              <a:t>gebruikt, bevat het gasmengsel ook een klein percentage argon. Dit argon komt ook in de reactor terecht. Als het argon nergens zou worden afgescheiden, zou alle argon bij het proces steeds weer in de reactor teruggevoerd worden. Hierdoor zou de concentratie van argon in de reactor voortdurend stijgen. Om dit te voorkomen wordt een klein deel van het gasmengsel na afscheiding van de ammoniak niet gerecirculeerd. Dit deel wordt aan het proces onttrokken.</a:t>
            </a:r>
            <a:br>
              <a:rPr lang="nl-NL" dirty="0"/>
            </a:br>
            <a:endParaRPr lang="nl-NL" dirty="0"/>
          </a:p>
        </p:txBody>
      </p:sp>
      <p:sp>
        <p:nvSpPr>
          <p:cNvPr id="3" name="Tekstvak 2">
            <a:extLst>
              <a:ext uri="{FF2B5EF4-FFF2-40B4-BE49-F238E27FC236}">
                <a16:creationId xmlns:a16="http://schemas.microsoft.com/office/drawing/2014/main" id="{1835C374-2EBE-E499-5CE5-86A168EF5E0E}"/>
              </a:ext>
            </a:extLst>
          </p:cNvPr>
          <p:cNvSpPr txBox="1"/>
          <p:nvPr/>
        </p:nvSpPr>
        <p:spPr>
          <a:xfrm>
            <a:off x="525826" y="6244934"/>
            <a:ext cx="5609466" cy="369332"/>
          </a:xfrm>
          <a:prstGeom prst="rect">
            <a:avLst/>
          </a:prstGeom>
          <a:noFill/>
        </p:spPr>
        <p:txBody>
          <a:bodyPr wrap="square" rtlCol="0">
            <a:spAutoFit/>
          </a:bodyPr>
          <a:lstStyle/>
          <a:p>
            <a:r>
              <a:rPr lang="nl-NL" dirty="0">
                <a:solidFill>
                  <a:srgbClr val="FF0000"/>
                </a:solidFill>
              </a:rPr>
              <a:t>Teken het blokschema aan de hand van de gegeven tekst.                                                                         </a:t>
            </a:r>
          </a:p>
        </p:txBody>
      </p:sp>
      <p:sp>
        <p:nvSpPr>
          <p:cNvPr id="5" name="Tekstvak 4">
            <a:extLst>
              <a:ext uri="{FF2B5EF4-FFF2-40B4-BE49-F238E27FC236}">
                <a16:creationId xmlns:a16="http://schemas.microsoft.com/office/drawing/2014/main" id="{778364D1-0D9C-7B8E-C84B-222BEB4C86FB}"/>
              </a:ext>
            </a:extLst>
          </p:cNvPr>
          <p:cNvSpPr txBox="1"/>
          <p:nvPr/>
        </p:nvSpPr>
        <p:spPr>
          <a:xfrm>
            <a:off x="525826" y="189310"/>
            <a:ext cx="1174552" cy="369332"/>
          </a:xfrm>
          <a:prstGeom prst="rect">
            <a:avLst/>
          </a:prstGeom>
          <a:noFill/>
        </p:spPr>
        <p:txBody>
          <a:bodyPr wrap="none" rtlCol="0">
            <a:spAutoFit/>
          </a:bodyPr>
          <a:lstStyle/>
          <a:p>
            <a:r>
              <a:rPr lang="nl-NL" dirty="0"/>
              <a:t>Opgave 31</a:t>
            </a:r>
          </a:p>
        </p:txBody>
      </p:sp>
    </p:spTree>
    <p:extLst>
      <p:ext uri="{BB962C8B-B14F-4D97-AF65-F5344CB8AC3E}">
        <p14:creationId xmlns:p14="http://schemas.microsoft.com/office/powerpoint/2010/main" val="414059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225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sp>
        <p:nvSpPr>
          <p:cNvPr id="3" name="Tekstvak 2">
            <a:extLst>
              <a:ext uri="{FF2B5EF4-FFF2-40B4-BE49-F238E27FC236}">
                <a16:creationId xmlns:a16="http://schemas.microsoft.com/office/drawing/2014/main" id="{E6BD904A-98A2-A692-AE12-8EDF4E625336}"/>
              </a:ext>
            </a:extLst>
          </p:cNvPr>
          <p:cNvSpPr txBox="1"/>
          <p:nvPr/>
        </p:nvSpPr>
        <p:spPr>
          <a:xfrm>
            <a:off x="652495" y="3780753"/>
            <a:ext cx="8301005" cy="1754326"/>
          </a:xfrm>
          <a:prstGeom prst="rect">
            <a:avLst/>
          </a:prstGeom>
          <a:noFill/>
        </p:spPr>
        <p:txBody>
          <a:bodyPr wrap="square">
            <a:spAutoFit/>
          </a:bodyPr>
          <a:lstStyle/>
          <a:p>
            <a:r>
              <a:rPr lang="nl-NL" dirty="0">
                <a:effectLst/>
              </a:rPr>
              <a:t>Vraag 31a</a:t>
            </a:r>
          </a:p>
          <a:p>
            <a:endParaRPr lang="nl-NL" dirty="0">
              <a:solidFill>
                <a:srgbClr val="FF0000"/>
              </a:solidFill>
            </a:endParaRPr>
          </a:p>
          <a:p>
            <a:r>
              <a:rPr lang="nl-NL" dirty="0">
                <a:solidFill>
                  <a:srgbClr val="FF0000"/>
                </a:solidFill>
                <a:effectLst/>
              </a:rPr>
              <a:t>Leg, mede aan de hand van een kenmerkend verschil tussen een NH</a:t>
            </a:r>
            <a:r>
              <a:rPr lang="nl-NL" baseline="-25000" dirty="0">
                <a:solidFill>
                  <a:srgbClr val="FF0000"/>
                </a:solidFill>
                <a:effectLst/>
              </a:rPr>
              <a:t>3</a:t>
            </a:r>
            <a:r>
              <a:rPr lang="nl-NL" dirty="0">
                <a:solidFill>
                  <a:srgbClr val="FF0000"/>
                </a:solidFill>
                <a:effectLst/>
              </a:rPr>
              <a:t> molekuul en een</a:t>
            </a:r>
            <a:br>
              <a:rPr lang="nl-NL" dirty="0">
                <a:solidFill>
                  <a:srgbClr val="FF0000"/>
                </a:solidFill>
              </a:rPr>
            </a:br>
            <a:r>
              <a:rPr lang="nl-NL" dirty="0">
                <a:solidFill>
                  <a:srgbClr val="FF0000"/>
                </a:solidFill>
                <a:effectLst/>
              </a:rPr>
              <a:t>N</a:t>
            </a:r>
            <a:r>
              <a:rPr lang="nl-NL" baseline="-25000" dirty="0">
                <a:solidFill>
                  <a:srgbClr val="FF0000"/>
                </a:solidFill>
                <a:effectLst/>
              </a:rPr>
              <a:t>2</a:t>
            </a:r>
            <a:r>
              <a:rPr lang="nl-NL" dirty="0">
                <a:solidFill>
                  <a:srgbClr val="FF0000"/>
                </a:solidFill>
                <a:effectLst/>
              </a:rPr>
              <a:t> molekuul, uit hoe het komt dat ammoniak gemakkelijker vloeibaar is te maken dan</a:t>
            </a:r>
            <a:br>
              <a:rPr lang="nl-NL" dirty="0">
                <a:solidFill>
                  <a:srgbClr val="FF0000"/>
                </a:solidFill>
              </a:rPr>
            </a:br>
            <a:r>
              <a:rPr lang="nl-NL" dirty="0">
                <a:solidFill>
                  <a:srgbClr val="FF0000"/>
                </a:solidFill>
                <a:effectLst/>
              </a:rPr>
              <a:t>stikstof.</a:t>
            </a:r>
          </a:p>
          <a:p>
            <a:endParaRPr lang="nl-NL" dirty="0"/>
          </a:p>
        </p:txBody>
      </p:sp>
    </p:spTree>
    <p:extLst>
      <p:ext uri="{BB962C8B-B14F-4D97-AF65-F5344CB8AC3E}">
        <p14:creationId xmlns:p14="http://schemas.microsoft.com/office/powerpoint/2010/main" val="138915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sp>
        <p:nvSpPr>
          <p:cNvPr id="3" name="Tekstvak 2">
            <a:extLst>
              <a:ext uri="{FF2B5EF4-FFF2-40B4-BE49-F238E27FC236}">
                <a16:creationId xmlns:a16="http://schemas.microsoft.com/office/drawing/2014/main" id="{E6BD904A-98A2-A692-AE12-8EDF4E625336}"/>
              </a:ext>
            </a:extLst>
          </p:cNvPr>
          <p:cNvSpPr txBox="1"/>
          <p:nvPr/>
        </p:nvSpPr>
        <p:spPr>
          <a:xfrm>
            <a:off x="652495" y="3780753"/>
            <a:ext cx="8301005" cy="2308324"/>
          </a:xfrm>
          <a:prstGeom prst="rect">
            <a:avLst/>
          </a:prstGeom>
          <a:noFill/>
        </p:spPr>
        <p:txBody>
          <a:bodyPr wrap="square">
            <a:spAutoFit/>
          </a:bodyPr>
          <a:lstStyle/>
          <a:p>
            <a:r>
              <a:rPr lang="nl-NL" dirty="0">
                <a:effectLst/>
              </a:rPr>
              <a:t>Vraag 31a</a:t>
            </a:r>
          </a:p>
          <a:p>
            <a:endParaRPr lang="nl-NL" dirty="0"/>
          </a:p>
          <a:p>
            <a:r>
              <a:rPr lang="nl-NL" dirty="0">
                <a:effectLst/>
              </a:rPr>
              <a:t>Leg, mede aan de hand van een kenmerkend verschil tussen een NH</a:t>
            </a:r>
            <a:r>
              <a:rPr lang="nl-NL" baseline="-25000" dirty="0">
                <a:effectLst/>
              </a:rPr>
              <a:t>3</a:t>
            </a:r>
            <a:r>
              <a:rPr lang="nl-NL" dirty="0">
                <a:effectLst/>
              </a:rPr>
              <a:t> molekuul en een</a:t>
            </a:r>
            <a:br>
              <a:rPr lang="nl-NL" dirty="0"/>
            </a:br>
            <a:r>
              <a:rPr lang="nl-NL" dirty="0">
                <a:effectLst/>
              </a:rPr>
              <a:t>N</a:t>
            </a:r>
            <a:r>
              <a:rPr lang="nl-NL" baseline="-25000" dirty="0">
                <a:effectLst/>
              </a:rPr>
              <a:t>2</a:t>
            </a:r>
            <a:r>
              <a:rPr lang="nl-NL" dirty="0">
                <a:effectLst/>
              </a:rPr>
              <a:t> molekuul, uit hoe het komt dat ammoniak gemakkelijker vloeibaar is te maken dan</a:t>
            </a:r>
            <a:br>
              <a:rPr lang="nl-NL" dirty="0"/>
            </a:br>
            <a:r>
              <a:rPr lang="nl-NL" dirty="0">
                <a:effectLst/>
              </a:rPr>
              <a:t>stikstof.</a:t>
            </a:r>
          </a:p>
          <a:p>
            <a:endParaRPr lang="nl-NL" dirty="0"/>
          </a:p>
          <a:p>
            <a:r>
              <a:rPr lang="nl-NL" dirty="0">
                <a:solidFill>
                  <a:srgbClr val="FF0000"/>
                </a:solidFill>
              </a:rPr>
              <a:t>NH</a:t>
            </a:r>
            <a:r>
              <a:rPr lang="nl-NL" baseline="-25000" dirty="0">
                <a:solidFill>
                  <a:srgbClr val="FF0000"/>
                </a:solidFill>
              </a:rPr>
              <a:t>3</a:t>
            </a:r>
            <a:r>
              <a:rPr lang="nl-NL" dirty="0">
                <a:solidFill>
                  <a:srgbClr val="FF0000"/>
                </a:solidFill>
              </a:rPr>
              <a:t> molekulen kunnen in tegenstelling tot N</a:t>
            </a:r>
            <a:r>
              <a:rPr lang="nl-NL" baseline="-25000" dirty="0">
                <a:solidFill>
                  <a:srgbClr val="FF0000"/>
                </a:solidFill>
              </a:rPr>
              <a:t>2</a:t>
            </a:r>
            <a:r>
              <a:rPr lang="nl-NL" dirty="0">
                <a:solidFill>
                  <a:srgbClr val="FF0000"/>
                </a:solidFill>
              </a:rPr>
              <a:t> molekulen H-bruggen vormen.</a:t>
            </a:r>
          </a:p>
          <a:p>
            <a:r>
              <a:rPr lang="nl-NL" dirty="0">
                <a:solidFill>
                  <a:srgbClr val="FF0000"/>
                </a:solidFill>
              </a:rPr>
              <a:t>Ammoniak molekulen kunnen daardoor gemakkelijker aaneengehecht worden.</a:t>
            </a:r>
          </a:p>
        </p:txBody>
      </p:sp>
    </p:spTree>
    <p:extLst>
      <p:ext uri="{BB962C8B-B14F-4D97-AF65-F5344CB8AC3E}">
        <p14:creationId xmlns:p14="http://schemas.microsoft.com/office/powerpoint/2010/main" val="160249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007" cy="6857999"/>
          </a:xfrm>
          <a:prstGeom prst="rect">
            <a:avLst/>
          </a:prstGeom>
        </p:spPr>
      </p:pic>
    </p:spTree>
    <p:extLst>
      <p:ext uri="{BB962C8B-B14F-4D97-AF65-F5344CB8AC3E}">
        <p14:creationId xmlns:p14="http://schemas.microsoft.com/office/powerpoint/2010/main" val="341671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sp>
        <p:nvSpPr>
          <p:cNvPr id="2" name="Tekstvak 1">
            <a:extLst>
              <a:ext uri="{FF2B5EF4-FFF2-40B4-BE49-F238E27FC236}">
                <a16:creationId xmlns:a16="http://schemas.microsoft.com/office/drawing/2014/main" id="{91CAE9DF-3922-48FF-70BC-B9DF0D4FAA20}"/>
              </a:ext>
            </a:extLst>
          </p:cNvPr>
          <p:cNvSpPr txBox="1"/>
          <p:nvPr/>
        </p:nvSpPr>
        <p:spPr>
          <a:xfrm>
            <a:off x="1332000" y="428400"/>
            <a:ext cx="7535214" cy="2308324"/>
          </a:xfrm>
          <a:prstGeom prst="rect">
            <a:avLst/>
          </a:prstGeom>
          <a:noFill/>
        </p:spPr>
        <p:txBody>
          <a:bodyPr wrap="square" rtlCol="0">
            <a:spAutoFit/>
          </a:bodyPr>
          <a:lstStyle/>
          <a:p>
            <a:r>
              <a:rPr lang="nl-NL" dirty="0"/>
              <a:t>				Vraag 31b: </a:t>
            </a:r>
          </a:p>
          <a:p>
            <a:r>
              <a:rPr lang="nl-NL" dirty="0">
                <a:solidFill>
                  <a:srgbClr val="FF0000"/>
                </a:solidFill>
              </a:rPr>
              <a:t>				Bereken hoeveel kmol N</a:t>
            </a:r>
            <a:r>
              <a:rPr lang="nl-NL" baseline="-25000" dirty="0">
                <a:solidFill>
                  <a:srgbClr val="FF0000"/>
                </a:solidFill>
              </a:rPr>
              <a:t>2</a:t>
            </a:r>
            <a:r>
              <a:rPr lang="nl-NL" dirty="0">
                <a:solidFill>
                  <a:srgbClr val="FF0000"/>
                </a:solidFill>
              </a:rPr>
              <a:t> en H</a:t>
            </a:r>
            <a:r>
              <a:rPr lang="nl-NL" baseline="-25000" dirty="0">
                <a:solidFill>
                  <a:srgbClr val="FF0000"/>
                </a:solidFill>
              </a:rPr>
              <a:t>2</a:t>
            </a:r>
            <a:r>
              <a:rPr lang="nl-NL" dirty="0">
                <a:solidFill>
                  <a:srgbClr val="FF0000"/>
                </a:solidFill>
              </a:rPr>
              <a:t> per                  				minuut moeten worden ingeleid om  					een continuproces te verkrijgen.</a:t>
            </a:r>
          </a:p>
          <a:p>
            <a:endParaRPr lang="nl-NL" dirty="0">
              <a:solidFill>
                <a:srgbClr val="FF0000"/>
              </a:solidFill>
            </a:endParaRPr>
          </a:p>
          <a:p>
            <a:r>
              <a:rPr lang="nl-NL" dirty="0">
                <a:solidFill>
                  <a:srgbClr val="FF0000"/>
                </a:solidFill>
              </a:rPr>
              <a:t> 				</a:t>
            </a:r>
            <a:r>
              <a:rPr lang="nl-NL" dirty="0"/>
              <a:t>Vraag 31c: </a:t>
            </a:r>
          </a:p>
          <a:p>
            <a:r>
              <a:rPr lang="nl-NL" dirty="0">
                <a:solidFill>
                  <a:srgbClr val="FF0000"/>
                </a:solidFill>
              </a:rPr>
              <a:t>				Laat zien dat de argonconcentratie 					constant blijft.		</a:t>
            </a:r>
          </a:p>
        </p:txBody>
      </p:sp>
    </p:spTree>
    <p:extLst>
      <p:ext uri="{BB962C8B-B14F-4D97-AF65-F5344CB8AC3E}">
        <p14:creationId xmlns:p14="http://schemas.microsoft.com/office/powerpoint/2010/main" val="252751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sp>
        <p:nvSpPr>
          <p:cNvPr id="5" name="Tekstvak 4"/>
          <p:cNvSpPr txBox="1"/>
          <p:nvPr/>
        </p:nvSpPr>
        <p:spPr>
          <a:xfrm>
            <a:off x="763397" y="427838"/>
            <a:ext cx="8548383" cy="2862322"/>
          </a:xfrm>
          <a:prstGeom prst="rect">
            <a:avLst/>
          </a:prstGeom>
          <a:noFill/>
        </p:spPr>
        <p:txBody>
          <a:bodyPr wrap="square" rtlCol="0">
            <a:spAutoFit/>
          </a:bodyPr>
          <a:lstStyle/>
          <a:p>
            <a:r>
              <a:rPr lang="nl-NL" dirty="0"/>
              <a:t>				</a:t>
            </a:r>
          </a:p>
          <a:p>
            <a:r>
              <a:rPr lang="nl-NL" dirty="0"/>
              <a:t>				       A    </a:t>
            </a:r>
            <a:r>
              <a:rPr lang="nl-NL" dirty="0">
                <a:solidFill>
                  <a:schemeClr val="bg1"/>
                </a:solidFill>
              </a:rPr>
              <a:t>molverhouding N</a:t>
            </a:r>
            <a:r>
              <a:rPr lang="nl-NL" baseline="-25000" dirty="0">
                <a:solidFill>
                  <a:schemeClr val="bg1"/>
                </a:solidFill>
              </a:rPr>
              <a:t>2 </a:t>
            </a:r>
            <a:r>
              <a:rPr lang="nl-NL" dirty="0">
                <a:solidFill>
                  <a:schemeClr val="bg1"/>
                </a:solidFill>
              </a:rPr>
              <a:t>: H</a:t>
            </a:r>
            <a:r>
              <a:rPr lang="nl-NL" baseline="-25000" dirty="0">
                <a:solidFill>
                  <a:schemeClr val="bg1"/>
                </a:solidFill>
              </a:rPr>
              <a:t>2 </a:t>
            </a:r>
            <a:r>
              <a:rPr lang="nl-NL" dirty="0">
                <a:solidFill>
                  <a:schemeClr val="bg1"/>
                </a:solidFill>
              </a:rPr>
              <a:t>: Ar = 80 : 240 : 1,0</a:t>
            </a:r>
          </a:p>
          <a:p>
            <a:endParaRPr lang="nl-NL" dirty="0"/>
          </a:p>
          <a:p>
            <a:r>
              <a:rPr lang="nl-NL" dirty="0"/>
              <a:t>				       B    </a:t>
            </a:r>
            <a:r>
              <a:rPr lang="nl-NL" dirty="0">
                <a:solidFill>
                  <a:schemeClr val="bg1"/>
                </a:solidFill>
              </a:rPr>
              <a:t>samenstelling constant.</a:t>
            </a:r>
          </a:p>
          <a:p>
            <a:r>
              <a:rPr lang="nl-NL" dirty="0">
                <a:solidFill>
                  <a:schemeClr val="bg1"/>
                </a:solidFill>
              </a:rPr>
              <a:t>				             </a:t>
            </a:r>
            <a:r>
              <a:rPr lang="nl-NL" sz="400" dirty="0">
                <a:solidFill>
                  <a:schemeClr val="bg1"/>
                </a:solidFill>
              </a:rPr>
              <a:t> </a:t>
            </a:r>
            <a:r>
              <a:rPr lang="nl-NL" dirty="0">
                <a:solidFill>
                  <a:schemeClr val="bg1"/>
                </a:solidFill>
              </a:rPr>
              <a:t>per minuut:</a:t>
            </a:r>
          </a:p>
          <a:p>
            <a:r>
              <a:rPr lang="nl-NL" dirty="0">
                <a:solidFill>
                  <a:schemeClr val="bg1"/>
                </a:solidFill>
              </a:rPr>
              <a:t>                                                                                   80 kmol N</a:t>
            </a:r>
            <a:r>
              <a:rPr lang="nl-NL" baseline="-25000" dirty="0">
                <a:solidFill>
                  <a:schemeClr val="bg1"/>
                </a:solidFill>
              </a:rPr>
              <a:t>2 </a:t>
            </a:r>
            <a:r>
              <a:rPr lang="nl-NL" dirty="0">
                <a:solidFill>
                  <a:schemeClr val="bg1"/>
                </a:solidFill>
              </a:rPr>
              <a:t>,</a:t>
            </a:r>
            <a:r>
              <a:rPr lang="nl-NL" baseline="-25000" dirty="0">
                <a:solidFill>
                  <a:schemeClr val="bg1"/>
                </a:solidFill>
              </a:rPr>
              <a:t>  </a:t>
            </a:r>
            <a:r>
              <a:rPr lang="nl-NL" dirty="0">
                <a:solidFill>
                  <a:schemeClr val="bg1"/>
                </a:solidFill>
              </a:rPr>
              <a:t>240 kmol H</a:t>
            </a:r>
            <a:r>
              <a:rPr lang="nl-NL" baseline="-25000" dirty="0">
                <a:solidFill>
                  <a:schemeClr val="bg1"/>
                </a:solidFill>
              </a:rPr>
              <a:t>2  </a:t>
            </a:r>
            <a:r>
              <a:rPr lang="nl-NL" dirty="0">
                <a:solidFill>
                  <a:schemeClr val="bg1"/>
                </a:solidFill>
              </a:rPr>
              <a:t>en</a:t>
            </a:r>
            <a:r>
              <a:rPr lang="nl-NL" baseline="-25000" dirty="0">
                <a:solidFill>
                  <a:schemeClr val="bg1"/>
                </a:solidFill>
              </a:rPr>
              <a:t> </a:t>
            </a:r>
            <a:r>
              <a:rPr lang="nl-NL" dirty="0">
                <a:solidFill>
                  <a:schemeClr val="bg1"/>
                </a:solidFill>
              </a:rPr>
              <a:t> 4,0 kmol Ar</a:t>
            </a:r>
          </a:p>
          <a:p>
            <a:endParaRPr lang="nl-NL" dirty="0">
              <a:solidFill>
                <a:schemeClr val="bg1"/>
              </a:solidFill>
            </a:endParaRPr>
          </a:p>
          <a:p>
            <a:r>
              <a:rPr lang="nl-NL" dirty="0">
                <a:solidFill>
                  <a:srgbClr val="FF0000"/>
                </a:solidFill>
              </a:rPr>
              <a:t>				       </a:t>
            </a:r>
            <a:r>
              <a:rPr lang="nl-NL" dirty="0"/>
              <a:t>D</a:t>
            </a:r>
            <a:r>
              <a:rPr lang="nl-NL" dirty="0">
                <a:solidFill>
                  <a:srgbClr val="FF0000"/>
                </a:solidFill>
              </a:rPr>
              <a:t>   </a:t>
            </a:r>
            <a:r>
              <a:rPr lang="nl-NL" dirty="0">
                <a:solidFill>
                  <a:schemeClr val="bg1"/>
                </a:solidFill>
              </a:rPr>
              <a:t>1/16 deel van  C  wordt afgevoerd.</a:t>
            </a:r>
          </a:p>
          <a:p>
            <a:endParaRPr lang="nl-NL" dirty="0">
              <a:solidFill>
                <a:srgbClr val="FF0000"/>
              </a:solidFill>
            </a:endParaRPr>
          </a:p>
          <a:p>
            <a:endParaRPr lang="nl-NL" dirty="0">
              <a:solidFill>
                <a:srgbClr val="FF0000"/>
              </a:solidFill>
            </a:endParaRPr>
          </a:p>
        </p:txBody>
      </p:sp>
      <p:cxnSp>
        <p:nvCxnSpPr>
          <p:cNvPr id="9" name="Rechte verbindingslijn met pijl 8"/>
          <p:cNvCxnSpPr/>
          <p:nvPr/>
        </p:nvCxnSpPr>
        <p:spPr>
          <a:xfrm>
            <a:off x="3900881" y="2550253"/>
            <a:ext cx="805343" cy="27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 name="Ovaal 7"/>
          <p:cNvSpPr/>
          <p:nvPr/>
        </p:nvSpPr>
        <p:spPr>
          <a:xfrm>
            <a:off x="4805999" y="129600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p:cNvSpPr/>
          <p:nvPr/>
        </p:nvSpPr>
        <p:spPr>
          <a:xfrm>
            <a:off x="4806000" y="76969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p:cNvSpPr/>
          <p:nvPr/>
        </p:nvSpPr>
        <p:spPr>
          <a:xfrm>
            <a:off x="4805999" y="239400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 name="Rechte verbindingslijn met pijl 1">
            <a:extLst>
              <a:ext uri="{FF2B5EF4-FFF2-40B4-BE49-F238E27FC236}">
                <a16:creationId xmlns:a16="http://schemas.microsoft.com/office/drawing/2014/main" id="{DF1710AE-9234-7888-4913-2DF500A255FF}"/>
              </a:ext>
            </a:extLst>
          </p:cNvPr>
          <p:cNvCxnSpPr/>
          <p:nvPr/>
        </p:nvCxnSpPr>
        <p:spPr>
          <a:xfrm>
            <a:off x="1510018" y="897622"/>
            <a:ext cx="3196206" cy="839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32A039CC-FC94-57AF-4805-EA9DE44877C4}"/>
              </a:ext>
            </a:extLst>
          </p:cNvPr>
          <p:cNvCxnSpPr/>
          <p:nvPr/>
        </p:nvCxnSpPr>
        <p:spPr>
          <a:xfrm flipV="1">
            <a:off x="1510018" y="1384183"/>
            <a:ext cx="3196206"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D1768C96-9C32-B113-BDC1-674FD5C64886}"/>
              </a:ext>
            </a:extLst>
          </p:cNvPr>
          <p:cNvSpPr txBox="1"/>
          <p:nvPr/>
        </p:nvSpPr>
        <p:spPr>
          <a:xfrm>
            <a:off x="5133600" y="243172"/>
            <a:ext cx="2199961" cy="369332"/>
          </a:xfrm>
          <a:prstGeom prst="rect">
            <a:avLst/>
          </a:prstGeom>
          <a:noFill/>
        </p:spPr>
        <p:txBody>
          <a:bodyPr wrap="none" rtlCol="0">
            <a:spAutoFit/>
          </a:bodyPr>
          <a:lstStyle/>
          <a:p>
            <a:r>
              <a:rPr lang="nl-NL" dirty="0">
                <a:solidFill>
                  <a:srgbClr val="FF0000"/>
                </a:solidFill>
              </a:rPr>
              <a:t>Gegevens uit de tekst</a:t>
            </a:r>
          </a:p>
        </p:txBody>
      </p:sp>
    </p:spTree>
    <p:extLst>
      <p:ext uri="{BB962C8B-B14F-4D97-AF65-F5344CB8AC3E}">
        <p14:creationId xmlns:p14="http://schemas.microsoft.com/office/powerpoint/2010/main" val="192847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sp>
        <p:nvSpPr>
          <p:cNvPr id="5" name="Tekstvak 4"/>
          <p:cNvSpPr txBox="1"/>
          <p:nvPr/>
        </p:nvSpPr>
        <p:spPr>
          <a:xfrm>
            <a:off x="763397" y="427838"/>
            <a:ext cx="8548383" cy="2031325"/>
          </a:xfrm>
          <a:prstGeom prst="rect">
            <a:avLst/>
          </a:prstGeom>
          <a:noFill/>
        </p:spPr>
        <p:txBody>
          <a:bodyPr wrap="square" rtlCol="0">
            <a:spAutoFit/>
          </a:bodyPr>
          <a:lstStyle/>
          <a:p>
            <a:r>
              <a:rPr lang="nl-NL" dirty="0"/>
              <a:t>				</a:t>
            </a:r>
            <a:endParaRPr lang="nl-NL" dirty="0">
              <a:solidFill>
                <a:srgbClr val="FF0000"/>
              </a:solidFill>
            </a:endParaRPr>
          </a:p>
          <a:p>
            <a:r>
              <a:rPr lang="nl-NL" dirty="0">
                <a:solidFill>
                  <a:srgbClr val="FF0000"/>
                </a:solidFill>
              </a:rPr>
              <a:t>				       A    molverhouding N</a:t>
            </a:r>
            <a:r>
              <a:rPr lang="nl-NL" baseline="-25000" dirty="0">
                <a:solidFill>
                  <a:srgbClr val="FF0000"/>
                </a:solidFill>
              </a:rPr>
              <a:t>2 </a:t>
            </a:r>
            <a:r>
              <a:rPr lang="nl-NL" dirty="0">
                <a:solidFill>
                  <a:srgbClr val="FF0000"/>
                </a:solidFill>
              </a:rPr>
              <a:t>: H</a:t>
            </a:r>
            <a:r>
              <a:rPr lang="nl-NL" baseline="-25000" dirty="0">
                <a:solidFill>
                  <a:srgbClr val="FF0000"/>
                </a:solidFill>
              </a:rPr>
              <a:t>2 </a:t>
            </a:r>
            <a:r>
              <a:rPr lang="nl-NL" dirty="0">
                <a:solidFill>
                  <a:srgbClr val="FF0000"/>
                </a:solidFill>
              </a:rPr>
              <a:t>: Ar = 80 : 240 : 1,0</a:t>
            </a:r>
          </a:p>
          <a:p>
            <a:endParaRPr lang="nl-NL" dirty="0">
              <a:solidFill>
                <a:srgbClr val="FF0000"/>
              </a:solidFill>
            </a:endParaRPr>
          </a:p>
          <a:p>
            <a:r>
              <a:rPr lang="nl-NL" dirty="0">
                <a:solidFill>
                  <a:srgbClr val="FF0000"/>
                </a:solidFill>
              </a:rPr>
              <a:t>				</a:t>
            </a:r>
          </a:p>
          <a:p>
            <a:r>
              <a:rPr lang="nl-NL" dirty="0">
                <a:solidFill>
                  <a:srgbClr val="FF0000"/>
                </a:solidFill>
              </a:rPr>
              <a:t>				.</a:t>
            </a:r>
          </a:p>
          <a:p>
            <a:endParaRPr lang="nl-NL" dirty="0">
              <a:solidFill>
                <a:srgbClr val="FF0000"/>
              </a:solidFill>
            </a:endParaRPr>
          </a:p>
          <a:p>
            <a:endParaRPr lang="nl-NL" dirty="0">
              <a:solidFill>
                <a:srgbClr val="FF0000"/>
              </a:solidFill>
            </a:endParaRPr>
          </a:p>
        </p:txBody>
      </p:sp>
      <p:cxnSp>
        <p:nvCxnSpPr>
          <p:cNvPr id="3" name="Rechte verbindingslijn met pijl 2"/>
          <p:cNvCxnSpPr/>
          <p:nvPr/>
        </p:nvCxnSpPr>
        <p:spPr>
          <a:xfrm>
            <a:off x="1510018" y="897622"/>
            <a:ext cx="3196206" cy="839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 name="Ovaal 7"/>
          <p:cNvSpPr/>
          <p:nvPr/>
        </p:nvSpPr>
        <p:spPr>
          <a:xfrm>
            <a:off x="4806000" y="76969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6516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sp>
        <p:nvSpPr>
          <p:cNvPr id="5" name="Tekstvak 4"/>
          <p:cNvSpPr txBox="1"/>
          <p:nvPr/>
        </p:nvSpPr>
        <p:spPr>
          <a:xfrm>
            <a:off x="763397" y="427838"/>
            <a:ext cx="8548383" cy="2585323"/>
          </a:xfrm>
          <a:prstGeom prst="rect">
            <a:avLst/>
          </a:prstGeom>
          <a:noFill/>
        </p:spPr>
        <p:txBody>
          <a:bodyPr wrap="square" rtlCol="0">
            <a:spAutoFit/>
          </a:bodyPr>
          <a:lstStyle/>
          <a:p>
            <a:r>
              <a:rPr lang="nl-NL" dirty="0"/>
              <a:t>				</a:t>
            </a:r>
            <a:endParaRPr lang="nl-NL" dirty="0">
              <a:solidFill>
                <a:srgbClr val="FF0000"/>
              </a:solidFill>
            </a:endParaRPr>
          </a:p>
          <a:p>
            <a:r>
              <a:rPr lang="nl-NL" dirty="0">
                <a:solidFill>
                  <a:srgbClr val="FF0000"/>
                </a:solidFill>
              </a:rPr>
              <a:t>				       </a:t>
            </a:r>
            <a:r>
              <a:rPr lang="nl-NL" dirty="0"/>
              <a:t>A    molverhouding N</a:t>
            </a:r>
            <a:r>
              <a:rPr lang="nl-NL" baseline="-25000" dirty="0"/>
              <a:t>2 </a:t>
            </a:r>
            <a:r>
              <a:rPr lang="nl-NL" dirty="0"/>
              <a:t>: H</a:t>
            </a:r>
            <a:r>
              <a:rPr lang="nl-NL" baseline="-25000" dirty="0"/>
              <a:t>2 </a:t>
            </a:r>
            <a:r>
              <a:rPr lang="nl-NL" dirty="0"/>
              <a:t>: Ar = 80 : 240 : 1,0</a:t>
            </a:r>
          </a:p>
          <a:p>
            <a:endParaRPr lang="nl-NL" dirty="0">
              <a:solidFill>
                <a:srgbClr val="FF0000"/>
              </a:solidFill>
            </a:endParaRPr>
          </a:p>
          <a:p>
            <a:r>
              <a:rPr lang="nl-NL" dirty="0">
                <a:solidFill>
                  <a:srgbClr val="FF0000"/>
                </a:solidFill>
              </a:rPr>
              <a:t>				       B    samenstelling constant per minuut:</a:t>
            </a:r>
          </a:p>
          <a:p>
            <a:r>
              <a:rPr lang="nl-NL" dirty="0">
                <a:solidFill>
                  <a:srgbClr val="FF0000"/>
                </a:solidFill>
              </a:rPr>
              <a:t>                                                                                   80 kmol N</a:t>
            </a:r>
            <a:r>
              <a:rPr lang="nl-NL" baseline="-25000" dirty="0">
                <a:solidFill>
                  <a:srgbClr val="FF0000"/>
                </a:solidFill>
              </a:rPr>
              <a:t>2 </a:t>
            </a:r>
            <a:r>
              <a:rPr lang="nl-NL" dirty="0">
                <a:solidFill>
                  <a:srgbClr val="FF0000"/>
                </a:solidFill>
              </a:rPr>
              <a:t>,</a:t>
            </a:r>
            <a:r>
              <a:rPr lang="nl-NL" baseline="-25000" dirty="0">
                <a:solidFill>
                  <a:srgbClr val="FF0000"/>
                </a:solidFill>
              </a:rPr>
              <a:t>  </a:t>
            </a:r>
            <a:r>
              <a:rPr lang="nl-NL" dirty="0">
                <a:solidFill>
                  <a:srgbClr val="FF0000"/>
                </a:solidFill>
              </a:rPr>
              <a:t>240 kmol H</a:t>
            </a:r>
            <a:r>
              <a:rPr lang="nl-NL" baseline="-25000" dirty="0">
                <a:solidFill>
                  <a:srgbClr val="FF0000"/>
                </a:solidFill>
              </a:rPr>
              <a:t>2  </a:t>
            </a:r>
            <a:r>
              <a:rPr lang="nl-NL" dirty="0">
                <a:solidFill>
                  <a:srgbClr val="FF0000"/>
                </a:solidFill>
              </a:rPr>
              <a:t>en</a:t>
            </a:r>
            <a:r>
              <a:rPr lang="nl-NL" baseline="-25000" dirty="0">
                <a:solidFill>
                  <a:srgbClr val="FF0000"/>
                </a:solidFill>
              </a:rPr>
              <a:t> </a:t>
            </a:r>
            <a:r>
              <a:rPr lang="nl-NL" dirty="0">
                <a:solidFill>
                  <a:srgbClr val="FF0000"/>
                </a:solidFill>
              </a:rPr>
              <a:t> 4,0 kmol Ar</a:t>
            </a:r>
          </a:p>
          <a:p>
            <a:endParaRPr lang="nl-NL" dirty="0">
              <a:solidFill>
                <a:srgbClr val="FF0000"/>
              </a:solidFill>
            </a:endParaRPr>
          </a:p>
          <a:p>
            <a:r>
              <a:rPr lang="nl-NL" dirty="0">
                <a:solidFill>
                  <a:srgbClr val="FF0000"/>
                </a:solidFill>
              </a:rPr>
              <a:t>				.</a:t>
            </a:r>
          </a:p>
          <a:p>
            <a:endParaRPr lang="nl-NL" dirty="0">
              <a:solidFill>
                <a:srgbClr val="FF0000"/>
              </a:solidFill>
            </a:endParaRPr>
          </a:p>
          <a:p>
            <a:endParaRPr lang="nl-NL" dirty="0">
              <a:solidFill>
                <a:srgbClr val="FF0000"/>
              </a:solidFill>
            </a:endParaRPr>
          </a:p>
        </p:txBody>
      </p:sp>
      <p:cxnSp>
        <p:nvCxnSpPr>
          <p:cNvPr id="3" name="Rechte verbindingslijn met pijl 2"/>
          <p:cNvCxnSpPr/>
          <p:nvPr/>
        </p:nvCxnSpPr>
        <p:spPr>
          <a:xfrm>
            <a:off x="1510018" y="897622"/>
            <a:ext cx="3196206" cy="839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p:cNvCxnSpPr/>
          <p:nvPr/>
        </p:nvCxnSpPr>
        <p:spPr>
          <a:xfrm flipV="1">
            <a:off x="1510018" y="1384183"/>
            <a:ext cx="3196206"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 name="Ovaal 7"/>
          <p:cNvSpPr/>
          <p:nvPr/>
        </p:nvSpPr>
        <p:spPr>
          <a:xfrm>
            <a:off x="4806000" y="76969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p:cNvSpPr/>
          <p:nvPr/>
        </p:nvSpPr>
        <p:spPr>
          <a:xfrm>
            <a:off x="4805999" y="129600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4247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cxnSp>
        <p:nvCxnSpPr>
          <p:cNvPr id="9" name="Rechte verbindingslijn met pijl 8"/>
          <p:cNvCxnSpPr/>
          <p:nvPr/>
        </p:nvCxnSpPr>
        <p:spPr>
          <a:xfrm>
            <a:off x="3900881" y="2550253"/>
            <a:ext cx="805343" cy="27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3" name="Groep 2">
            <a:extLst>
              <a:ext uri="{FF2B5EF4-FFF2-40B4-BE49-F238E27FC236}">
                <a16:creationId xmlns:a16="http://schemas.microsoft.com/office/drawing/2014/main" id="{52D64183-CA3A-97F1-DDF0-A47D053E4C3A}"/>
              </a:ext>
            </a:extLst>
          </p:cNvPr>
          <p:cNvGrpSpPr/>
          <p:nvPr/>
        </p:nvGrpSpPr>
        <p:grpSpPr>
          <a:xfrm>
            <a:off x="763397" y="427838"/>
            <a:ext cx="8548383" cy="2585323"/>
            <a:chOff x="763397" y="427838"/>
            <a:chExt cx="8548383" cy="2585323"/>
          </a:xfrm>
        </p:grpSpPr>
        <p:sp>
          <p:nvSpPr>
            <p:cNvPr id="5" name="Tekstvak 4"/>
            <p:cNvSpPr txBox="1"/>
            <p:nvPr/>
          </p:nvSpPr>
          <p:spPr>
            <a:xfrm>
              <a:off x="763397" y="427838"/>
              <a:ext cx="8548383" cy="2585323"/>
            </a:xfrm>
            <a:prstGeom prst="rect">
              <a:avLst/>
            </a:prstGeom>
            <a:noFill/>
          </p:spPr>
          <p:txBody>
            <a:bodyPr wrap="square" rtlCol="0">
              <a:spAutoFit/>
            </a:bodyPr>
            <a:lstStyle/>
            <a:p>
              <a:r>
                <a:rPr lang="nl-NL" dirty="0"/>
                <a:t>				</a:t>
              </a:r>
            </a:p>
            <a:p>
              <a:r>
                <a:rPr lang="nl-NL" dirty="0"/>
                <a:t>				       A    molverhouding N</a:t>
              </a:r>
              <a:r>
                <a:rPr lang="nl-NL" baseline="-25000" dirty="0"/>
                <a:t>2 </a:t>
              </a:r>
              <a:r>
                <a:rPr lang="nl-NL" dirty="0"/>
                <a:t>: H</a:t>
              </a:r>
              <a:r>
                <a:rPr lang="nl-NL" baseline="-25000" dirty="0"/>
                <a:t>2 </a:t>
              </a:r>
              <a:r>
                <a:rPr lang="nl-NL" dirty="0"/>
                <a:t>: Ar = 80 : 240 : 1,0</a:t>
              </a:r>
            </a:p>
            <a:p>
              <a:endParaRPr lang="nl-NL" dirty="0"/>
            </a:p>
            <a:p>
              <a:r>
                <a:rPr lang="nl-NL" dirty="0"/>
                <a:t>				       B    samenstelling constant per minuut:</a:t>
              </a:r>
            </a:p>
            <a:p>
              <a:r>
                <a:rPr lang="nl-NL" dirty="0"/>
                <a:t>                                                                                   80 kmol N</a:t>
              </a:r>
              <a:r>
                <a:rPr lang="nl-NL" baseline="-25000" dirty="0"/>
                <a:t>2 </a:t>
              </a:r>
              <a:r>
                <a:rPr lang="nl-NL" dirty="0"/>
                <a:t>,</a:t>
              </a:r>
              <a:r>
                <a:rPr lang="nl-NL" baseline="-25000" dirty="0"/>
                <a:t>  </a:t>
              </a:r>
              <a:r>
                <a:rPr lang="nl-NL" dirty="0"/>
                <a:t>240 kmol H</a:t>
              </a:r>
              <a:r>
                <a:rPr lang="nl-NL" baseline="-25000" dirty="0"/>
                <a:t>2  </a:t>
              </a:r>
              <a:r>
                <a:rPr lang="nl-NL" dirty="0"/>
                <a:t>en</a:t>
              </a:r>
              <a:r>
                <a:rPr lang="nl-NL" baseline="-25000" dirty="0"/>
                <a:t> </a:t>
              </a:r>
              <a:r>
                <a:rPr lang="nl-NL" dirty="0"/>
                <a:t> 4,0 kmol Ar</a:t>
              </a:r>
            </a:p>
            <a:p>
              <a:endParaRPr lang="nl-NL" dirty="0">
                <a:solidFill>
                  <a:srgbClr val="FF0000"/>
                </a:solidFill>
              </a:endParaRPr>
            </a:p>
            <a:p>
              <a:r>
                <a:rPr lang="nl-NL" dirty="0">
                  <a:solidFill>
                    <a:srgbClr val="FF0000"/>
                  </a:solidFill>
                </a:rPr>
                <a:t>				       D   1/16 deel van  C  wordt afgevoerd.</a:t>
              </a:r>
            </a:p>
            <a:p>
              <a:endParaRPr lang="nl-NL" dirty="0">
                <a:solidFill>
                  <a:srgbClr val="FF0000"/>
                </a:solidFill>
              </a:endParaRPr>
            </a:p>
            <a:p>
              <a:endParaRPr lang="nl-NL" dirty="0">
                <a:solidFill>
                  <a:srgbClr val="FF0000"/>
                </a:solidFill>
              </a:endParaRPr>
            </a:p>
          </p:txBody>
        </p:sp>
        <p:sp>
          <p:nvSpPr>
            <p:cNvPr id="8" name="Ovaal 7"/>
            <p:cNvSpPr/>
            <p:nvPr/>
          </p:nvSpPr>
          <p:spPr>
            <a:xfrm>
              <a:off x="4805999" y="129600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p:cNvSpPr/>
            <p:nvPr/>
          </p:nvSpPr>
          <p:spPr>
            <a:xfrm>
              <a:off x="4806000" y="76969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p:cNvSpPr/>
            <p:nvPr/>
          </p:nvSpPr>
          <p:spPr>
            <a:xfrm>
              <a:off x="4805999"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8E9DFE60-E072-472D-BDB3-4BCEF48463E2}"/>
                </a:ext>
              </a:extLst>
            </p:cNvPr>
            <p:cNvSpPr/>
            <p:nvPr/>
          </p:nvSpPr>
          <p:spPr>
            <a:xfrm>
              <a:off x="6480000"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 name="Rechte verbindingslijn met pijl 1">
            <a:extLst>
              <a:ext uri="{FF2B5EF4-FFF2-40B4-BE49-F238E27FC236}">
                <a16:creationId xmlns:a16="http://schemas.microsoft.com/office/drawing/2014/main" id="{DF1710AE-9234-7888-4913-2DF500A255FF}"/>
              </a:ext>
            </a:extLst>
          </p:cNvPr>
          <p:cNvCxnSpPr/>
          <p:nvPr/>
        </p:nvCxnSpPr>
        <p:spPr>
          <a:xfrm>
            <a:off x="1510018" y="897622"/>
            <a:ext cx="3196206" cy="839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32A039CC-FC94-57AF-4805-EA9DE44877C4}"/>
              </a:ext>
            </a:extLst>
          </p:cNvPr>
          <p:cNvCxnSpPr/>
          <p:nvPr/>
        </p:nvCxnSpPr>
        <p:spPr>
          <a:xfrm flipV="1">
            <a:off x="1510018" y="1384183"/>
            <a:ext cx="3196206"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07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cxnSp>
        <p:nvCxnSpPr>
          <p:cNvPr id="9" name="Rechte verbindingslijn met pijl 8"/>
          <p:cNvCxnSpPr/>
          <p:nvPr/>
        </p:nvCxnSpPr>
        <p:spPr>
          <a:xfrm>
            <a:off x="3900881" y="2550253"/>
            <a:ext cx="805343" cy="27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el 1"/>
          <p:cNvGraphicFramePr>
            <a:graphicFrameLocks noGrp="1"/>
          </p:cNvGraphicFramePr>
          <p:nvPr/>
        </p:nvGraphicFramePr>
        <p:xfrm>
          <a:off x="3419912" y="3290160"/>
          <a:ext cx="5027803" cy="3327400"/>
        </p:xfrm>
        <a:graphic>
          <a:graphicData uri="http://schemas.openxmlformats.org/drawingml/2006/table">
            <a:tbl>
              <a:tblPr firstRow="1" bandRow="1">
                <a:tableStyleId>{5C22544A-7EE6-4342-B048-85BDC9FD1C3A}</a:tableStyleId>
              </a:tblPr>
              <a:tblGrid>
                <a:gridCol w="900418">
                  <a:extLst>
                    <a:ext uri="{9D8B030D-6E8A-4147-A177-3AD203B41FA5}">
                      <a16:colId xmlns:a16="http://schemas.microsoft.com/office/drawing/2014/main" val="20000"/>
                    </a:ext>
                  </a:extLst>
                </a:gridCol>
                <a:gridCol w="906011">
                  <a:extLst>
                    <a:ext uri="{9D8B030D-6E8A-4147-A177-3AD203B41FA5}">
                      <a16:colId xmlns:a16="http://schemas.microsoft.com/office/drawing/2014/main" val="20001"/>
                    </a:ext>
                  </a:extLst>
                </a:gridCol>
                <a:gridCol w="1065402">
                  <a:extLst>
                    <a:ext uri="{9D8B030D-6E8A-4147-A177-3AD203B41FA5}">
                      <a16:colId xmlns:a16="http://schemas.microsoft.com/office/drawing/2014/main" val="20002"/>
                    </a:ext>
                  </a:extLst>
                </a:gridCol>
                <a:gridCol w="1077986">
                  <a:extLst>
                    <a:ext uri="{9D8B030D-6E8A-4147-A177-3AD203B41FA5}">
                      <a16:colId xmlns:a16="http://schemas.microsoft.com/office/drawing/2014/main" val="20003"/>
                    </a:ext>
                  </a:extLst>
                </a:gridCol>
                <a:gridCol w="1077986">
                  <a:extLst>
                    <a:ext uri="{9D8B030D-6E8A-4147-A177-3AD203B41FA5}">
                      <a16:colId xmlns:a16="http://schemas.microsoft.com/office/drawing/2014/main" val="20004"/>
                    </a:ext>
                  </a:extLst>
                </a:gridCol>
              </a:tblGrid>
              <a:tr h="370840">
                <a:tc gridSpan="5">
                  <a:txBody>
                    <a:bodyPr/>
                    <a:lstStyle/>
                    <a:p>
                      <a:r>
                        <a:rPr lang="nl-NL" dirty="0"/>
                        <a:t>                    N</a:t>
                      </a:r>
                      <a:r>
                        <a:rPr lang="nl-NL" baseline="-25000" dirty="0"/>
                        <a:t>2</a:t>
                      </a:r>
                      <a:r>
                        <a:rPr lang="nl-NL" dirty="0"/>
                        <a:t>       </a:t>
                      </a:r>
                      <a:r>
                        <a:rPr lang="nl-NL" dirty="0">
                          <a:solidFill>
                            <a:schemeClr val="tx1"/>
                          </a:solidFill>
                        </a:rPr>
                        <a:t>+</a:t>
                      </a:r>
                      <a:r>
                        <a:rPr lang="nl-NL" dirty="0"/>
                        <a:t>      3 H</a:t>
                      </a:r>
                      <a:r>
                        <a:rPr lang="nl-NL" baseline="-25000" dirty="0"/>
                        <a:t>2</a:t>
                      </a:r>
                      <a:r>
                        <a:rPr lang="nl-NL" dirty="0"/>
                        <a:t>            2 NH</a:t>
                      </a:r>
                      <a:r>
                        <a:rPr lang="nl-NL" baseline="-25000" dirty="0"/>
                        <a:t>3    </a:t>
                      </a:r>
                      <a:r>
                        <a:rPr lang="nl-NL" baseline="0" dirty="0"/>
                        <a:t>         </a:t>
                      </a:r>
                      <a:r>
                        <a:rPr lang="nl-NL" baseline="0" dirty="0">
                          <a:solidFill>
                            <a:schemeClr val="tx1"/>
                          </a:solidFill>
                        </a:rPr>
                        <a:t>Ar</a:t>
                      </a:r>
                      <a:endParaRPr lang="nl-NL"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a:p>
                  </a:txBody>
                  <a:tcPr/>
                </a:tc>
                <a:extLst>
                  <a:ext uri="{0D108BD9-81ED-4DB2-BD59-A6C34878D82A}">
                    <a16:rowId xmlns:a16="http://schemas.microsoft.com/office/drawing/2014/main" val="10000"/>
                  </a:ext>
                </a:extLst>
              </a:tr>
              <a:tr h="370840">
                <a:tc>
                  <a:txBody>
                    <a:bodyPr/>
                    <a:lstStyle/>
                    <a:p>
                      <a:pPr algn="ctr"/>
                      <a:endParaRPr lang="nl-NL" dirty="0"/>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2"/>
                  </a:ext>
                </a:extLst>
              </a:tr>
              <a:tr h="37084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3"/>
                  </a:ext>
                </a:extLst>
              </a:tr>
              <a:tr h="37084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4"/>
                  </a:ext>
                </a:extLst>
              </a:tr>
              <a:tr h="370840">
                <a:tc>
                  <a:txBody>
                    <a:bodyPr/>
                    <a:lstStyle/>
                    <a:p>
                      <a:pPr algn="ctr"/>
                      <a:endParaRPr lang="nl-NL" baseline="-25000"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5"/>
                  </a:ext>
                </a:extLst>
              </a:tr>
              <a:tr h="37084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6"/>
                  </a:ext>
                </a:extLst>
              </a:tr>
              <a:tr h="18542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7"/>
                  </a:ext>
                </a:extLst>
              </a:tr>
              <a:tr h="18542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8"/>
                  </a:ext>
                </a:extLst>
              </a:tr>
            </a:tbl>
          </a:graphicData>
        </a:graphic>
      </p:graphicFrame>
      <p:sp>
        <p:nvSpPr>
          <p:cNvPr id="12" name="Ovaal 11"/>
          <p:cNvSpPr/>
          <p:nvPr/>
        </p:nvSpPr>
        <p:spPr>
          <a:xfrm>
            <a:off x="4806000" y="76969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p:cNvSpPr/>
          <p:nvPr/>
        </p:nvSpPr>
        <p:spPr>
          <a:xfrm>
            <a:off x="4805999" y="129600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a:extLst>
              <a:ext uri="{FF2B5EF4-FFF2-40B4-BE49-F238E27FC236}">
                <a16:creationId xmlns:a16="http://schemas.microsoft.com/office/drawing/2014/main" id="{ADEB4FD7-2606-4FD4-8045-9C6EFAAFD04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Lst>
          </a:blip>
          <a:stretch>
            <a:fillRect/>
          </a:stretch>
        </p:blipFill>
        <p:spPr>
          <a:xfrm>
            <a:off x="6167456" y="3415653"/>
            <a:ext cx="257143" cy="200000"/>
          </a:xfrm>
          <a:prstGeom prst="rect">
            <a:avLst/>
          </a:prstGeom>
        </p:spPr>
      </p:pic>
      <p:cxnSp>
        <p:nvCxnSpPr>
          <p:cNvPr id="6" name="Rechte verbindingslijn met pijl 5">
            <a:extLst>
              <a:ext uri="{FF2B5EF4-FFF2-40B4-BE49-F238E27FC236}">
                <a16:creationId xmlns:a16="http://schemas.microsoft.com/office/drawing/2014/main" id="{8CDDE05A-078C-F7F1-7123-565EB8F640F3}"/>
              </a:ext>
            </a:extLst>
          </p:cNvPr>
          <p:cNvCxnSpPr/>
          <p:nvPr/>
        </p:nvCxnSpPr>
        <p:spPr>
          <a:xfrm>
            <a:off x="1510018" y="897622"/>
            <a:ext cx="3196206" cy="839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CBFD505F-A383-8D77-9F01-AA4F4C156D08}"/>
              </a:ext>
            </a:extLst>
          </p:cNvPr>
          <p:cNvCxnSpPr/>
          <p:nvPr/>
        </p:nvCxnSpPr>
        <p:spPr>
          <a:xfrm flipV="1">
            <a:off x="1510018" y="1384183"/>
            <a:ext cx="3196206"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7" name="Groep 6">
            <a:extLst>
              <a:ext uri="{FF2B5EF4-FFF2-40B4-BE49-F238E27FC236}">
                <a16:creationId xmlns:a16="http://schemas.microsoft.com/office/drawing/2014/main" id="{2C40F015-2F2C-3287-A56D-2DE536167D8B}"/>
              </a:ext>
            </a:extLst>
          </p:cNvPr>
          <p:cNvGrpSpPr/>
          <p:nvPr/>
        </p:nvGrpSpPr>
        <p:grpSpPr>
          <a:xfrm>
            <a:off x="763397" y="427838"/>
            <a:ext cx="8548383" cy="2585323"/>
            <a:chOff x="763397" y="427838"/>
            <a:chExt cx="8548383" cy="2585323"/>
          </a:xfrm>
        </p:grpSpPr>
        <p:sp>
          <p:nvSpPr>
            <p:cNvPr id="10" name="Tekstvak 9">
              <a:extLst>
                <a:ext uri="{FF2B5EF4-FFF2-40B4-BE49-F238E27FC236}">
                  <a16:creationId xmlns:a16="http://schemas.microsoft.com/office/drawing/2014/main" id="{52009155-FF88-22C6-440C-161354E934E8}"/>
                </a:ext>
              </a:extLst>
            </p:cNvPr>
            <p:cNvSpPr txBox="1"/>
            <p:nvPr/>
          </p:nvSpPr>
          <p:spPr>
            <a:xfrm>
              <a:off x="763397" y="427838"/>
              <a:ext cx="8548383" cy="2585323"/>
            </a:xfrm>
            <a:prstGeom prst="rect">
              <a:avLst/>
            </a:prstGeom>
            <a:noFill/>
          </p:spPr>
          <p:txBody>
            <a:bodyPr wrap="square" rtlCol="0">
              <a:spAutoFit/>
            </a:bodyPr>
            <a:lstStyle/>
            <a:p>
              <a:r>
                <a:rPr lang="nl-NL" dirty="0"/>
                <a:t>				</a:t>
              </a:r>
            </a:p>
            <a:p>
              <a:r>
                <a:rPr lang="nl-NL" dirty="0"/>
                <a:t>				       A    molverhouding N</a:t>
              </a:r>
              <a:r>
                <a:rPr lang="nl-NL" baseline="-25000" dirty="0"/>
                <a:t>2 </a:t>
              </a:r>
              <a:r>
                <a:rPr lang="nl-NL" dirty="0"/>
                <a:t>: H</a:t>
              </a:r>
              <a:r>
                <a:rPr lang="nl-NL" baseline="-25000" dirty="0"/>
                <a:t>2 </a:t>
              </a:r>
              <a:r>
                <a:rPr lang="nl-NL" dirty="0"/>
                <a:t>: Ar = 80 : 240 : 1,0</a:t>
              </a:r>
            </a:p>
            <a:p>
              <a:endParaRPr lang="nl-NL" dirty="0"/>
            </a:p>
            <a:p>
              <a:r>
                <a:rPr lang="nl-NL" dirty="0"/>
                <a:t>				       B    samenstelling constant per minuut:</a:t>
              </a:r>
            </a:p>
            <a:p>
              <a:r>
                <a:rPr lang="nl-NL" dirty="0"/>
                <a:t>                                                                                   80 kmol N</a:t>
              </a:r>
              <a:r>
                <a:rPr lang="nl-NL" baseline="-25000" dirty="0"/>
                <a:t>2 </a:t>
              </a:r>
              <a:r>
                <a:rPr lang="nl-NL" dirty="0"/>
                <a:t>,</a:t>
              </a:r>
              <a:r>
                <a:rPr lang="nl-NL" baseline="-25000" dirty="0"/>
                <a:t>  </a:t>
              </a:r>
              <a:r>
                <a:rPr lang="nl-NL" dirty="0"/>
                <a:t>240 kmol H</a:t>
              </a:r>
              <a:r>
                <a:rPr lang="nl-NL" baseline="-25000" dirty="0"/>
                <a:t>2  </a:t>
              </a:r>
              <a:r>
                <a:rPr lang="nl-NL" dirty="0"/>
                <a:t>en</a:t>
              </a:r>
              <a:r>
                <a:rPr lang="nl-NL" baseline="-25000" dirty="0"/>
                <a:t> </a:t>
              </a:r>
              <a:r>
                <a:rPr lang="nl-NL" dirty="0"/>
                <a:t> 4,0 kmol Ar</a:t>
              </a:r>
            </a:p>
            <a:p>
              <a:endParaRPr lang="nl-NL" dirty="0">
                <a:solidFill>
                  <a:srgbClr val="FF0000"/>
                </a:solidFill>
              </a:endParaRPr>
            </a:p>
            <a:p>
              <a:r>
                <a:rPr lang="nl-NL" dirty="0">
                  <a:solidFill>
                    <a:srgbClr val="FF0000"/>
                  </a:solidFill>
                </a:rPr>
                <a:t>				       </a:t>
              </a:r>
              <a:r>
                <a:rPr lang="nl-NL" dirty="0"/>
                <a:t>D   1/16 deel van  C  wordt afgevoerd.</a:t>
              </a:r>
            </a:p>
            <a:p>
              <a:endParaRPr lang="nl-NL" dirty="0">
                <a:solidFill>
                  <a:srgbClr val="FF0000"/>
                </a:solidFill>
              </a:endParaRPr>
            </a:p>
            <a:p>
              <a:endParaRPr lang="nl-NL" dirty="0">
                <a:solidFill>
                  <a:srgbClr val="FF0000"/>
                </a:solidFill>
              </a:endParaRPr>
            </a:p>
          </p:txBody>
        </p:sp>
        <p:sp>
          <p:nvSpPr>
            <p:cNvPr id="11" name="Ovaal 10">
              <a:extLst>
                <a:ext uri="{FF2B5EF4-FFF2-40B4-BE49-F238E27FC236}">
                  <a16:creationId xmlns:a16="http://schemas.microsoft.com/office/drawing/2014/main" id="{343569C5-671C-FEAC-DB64-10E03ED30028}"/>
                </a:ext>
              </a:extLst>
            </p:cNvPr>
            <p:cNvSpPr/>
            <p:nvPr/>
          </p:nvSpPr>
          <p:spPr>
            <a:xfrm>
              <a:off x="4805999" y="129600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a:extLst>
                <a:ext uri="{FF2B5EF4-FFF2-40B4-BE49-F238E27FC236}">
                  <a16:creationId xmlns:a16="http://schemas.microsoft.com/office/drawing/2014/main" id="{0515E965-58BF-2EF8-525E-86E3A175802F}"/>
                </a:ext>
              </a:extLst>
            </p:cNvPr>
            <p:cNvSpPr/>
            <p:nvPr/>
          </p:nvSpPr>
          <p:spPr>
            <a:xfrm>
              <a:off x="4806000" y="76969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52281742-FC2B-AFFF-5652-4F214CF53CC1}"/>
                </a:ext>
              </a:extLst>
            </p:cNvPr>
            <p:cNvSpPr/>
            <p:nvPr/>
          </p:nvSpPr>
          <p:spPr>
            <a:xfrm>
              <a:off x="4805999"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a:extLst>
                <a:ext uri="{FF2B5EF4-FFF2-40B4-BE49-F238E27FC236}">
                  <a16:creationId xmlns:a16="http://schemas.microsoft.com/office/drawing/2014/main" id="{89DC679F-3BAC-E8A2-2FFD-6BCAB3D8A27D}"/>
                </a:ext>
              </a:extLst>
            </p:cNvPr>
            <p:cNvSpPr/>
            <p:nvPr/>
          </p:nvSpPr>
          <p:spPr>
            <a:xfrm>
              <a:off x="6480000"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07410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graphicFrame>
        <p:nvGraphicFramePr>
          <p:cNvPr id="2" name="Tabel 1"/>
          <p:cNvGraphicFramePr>
            <a:graphicFrameLocks noGrp="1"/>
          </p:cNvGraphicFramePr>
          <p:nvPr/>
        </p:nvGraphicFramePr>
        <p:xfrm>
          <a:off x="3419912" y="3290160"/>
          <a:ext cx="5027803" cy="3327400"/>
        </p:xfrm>
        <a:graphic>
          <a:graphicData uri="http://schemas.openxmlformats.org/drawingml/2006/table">
            <a:tbl>
              <a:tblPr firstRow="1" bandRow="1">
                <a:tableStyleId>{5C22544A-7EE6-4342-B048-85BDC9FD1C3A}</a:tableStyleId>
              </a:tblPr>
              <a:tblGrid>
                <a:gridCol w="900418">
                  <a:extLst>
                    <a:ext uri="{9D8B030D-6E8A-4147-A177-3AD203B41FA5}">
                      <a16:colId xmlns:a16="http://schemas.microsoft.com/office/drawing/2014/main" val="20000"/>
                    </a:ext>
                  </a:extLst>
                </a:gridCol>
                <a:gridCol w="906011">
                  <a:extLst>
                    <a:ext uri="{9D8B030D-6E8A-4147-A177-3AD203B41FA5}">
                      <a16:colId xmlns:a16="http://schemas.microsoft.com/office/drawing/2014/main" val="20001"/>
                    </a:ext>
                  </a:extLst>
                </a:gridCol>
                <a:gridCol w="1065402">
                  <a:extLst>
                    <a:ext uri="{9D8B030D-6E8A-4147-A177-3AD203B41FA5}">
                      <a16:colId xmlns:a16="http://schemas.microsoft.com/office/drawing/2014/main" val="20002"/>
                    </a:ext>
                  </a:extLst>
                </a:gridCol>
                <a:gridCol w="1077986">
                  <a:extLst>
                    <a:ext uri="{9D8B030D-6E8A-4147-A177-3AD203B41FA5}">
                      <a16:colId xmlns:a16="http://schemas.microsoft.com/office/drawing/2014/main" val="20003"/>
                    </a:ext>
                  </a:extLst>
                </a:gridCol>
                <a:gridCol w="1077986">
                  <a:extLst>
                    <a:ext uri="{9D8B030D-6E8A-4147-A177-3AD203B41FA5}">
                      <a16:colId xmlns:a16="http://schemas.microsoft.com/office/drawing/2014/main" val="20004"/>
                    </a:ext>
                  </a:extLst>
                </a:gridCol>
              </a:tblGrid>
              <a:tr h="370840">
                <a:tc gridSpan="5">
                  <a:txBody>
                    <a:bodyPr/>
                    <a:lstStyle/>
                    <a:p>
                      <a:r>
                        <a:rPr lang="nl-NL" dirty="0"/>
                        <a:t>                    N</a:t>
                      </a:r>
                      <a:r>
                        <a:rPr lang="nl-NL" baseline="-25000" dirty="0"/>
                        <a:t>2</a:t>
                      </a:r>
                      <a:r>
                        <a:rPr lang="nl-NL" dirty="0"/>
                        <a:t>       </a:t>
                      </a:r>
                      <a:r>
                        <a:rPr lang="nl-NL" dirty="0">
                          <a:solidFill>
                            <a:schemeClr val="tx1"/>
                          </a:solidFill>
                        </a:rPr>
                        <a:t>+</a:t>
                      </a:r>
                      <a:r>
                        <a:rPr lang="nl-NL" dirty="0"/>
                        <a:t>      3 H</a:t>
                      </a:r>
                      <a:r>
                        <a:rPr lang="nl-NL" baseline="-25000" dirty="0"/>
                        <a:t>2</a:t>
                      </a:r>
                      <a:r>
                        <a:rPr lang="nl-NL" dirty="0"/>
                        <a:t>            2 NH</a:t>
                      </a:r>
                      <a:r>
                        <a:rPr lang="nl-NL" baseline="-25000" dirty="0"/>
                        <a:t>3    </a:t>
                      </a:r>
                      <a:r>
                        <a:rPr lang="nl-NL" baseline="0" dirty="0"/>
                        <a:t>         </a:t>
                      </a:r>
                      <a:r>
                        <a:rPr lang="nl-NL" baseline="0" dirty="0">
                          <a:solidFill>
                            <a:schemeClr val="tx1"/>
                          </a:solidFill>
                        </a:rPr>
                        <a:t>Ar</a:t>
                      </a:r>
                      <a:endParaRPr lang="nl-NL"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a:p>
                  </a:txBody>
                  <a:tcPr/>
                </a:tc>
                <a:extLst>
                  <a:ext uri="{0D108BD9-81ED-4DB2-BD59-A6C34878D82A}">
                    <a16:rowId xmlns:a16="http://schemas.microsoft.com/office/drawing/2014/main" val="10000"/>
                  </a:ext>
                </a:extLst>
              </a:tr>
              <a:tr h="370840">
                <a:tc>
                  <a:txBody>
                    <a:bodyPr/>
                    <a:lstStyle/>
                    <a:p>
                      <a:pPr algn="ctr"/>
                      <a:r>
                        <a:rPr lang="nl-NL" b="1" dirty="0">
                          <a:solidFill>
                            <a:srgbClr val="FF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endParaRPr lang="nl-NL" dirty="0"/>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3"/>
                  </a:ext>
                </a:extLst>
              </a:tr>
              <a:tr h="37084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4"/>
                  </a:ext>
                </a:extLst>
              </a:tr>
              <a:tr h="370840">
                <a:tc>
                  <a:txBody>
                    <a:bodyPr/>
                    <a:lstStyle/>
                    <a:p>
                      <a:pPr algn="ctr"/>
                      <a:endParaRPr lang="nl-NL" baseline="-25000"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5"/>
                  </a:ext>
                </a:extLst>
              </a:tr>
              <a:tr h="37084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6"/>
                  </a:ext>
                </a:extLst>
              </a:tr>
              <a:tr h="18542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7"/>
                  </a:ext>
                </a:extLst>
              </a:tr>
              <a:tr h="18542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8"/>
                  </a:ext>
                </a:extLst>
              </a:tr>
            </a:tbl>
          </a:graphicData>
        </a:graphic>
      </p:graphicFrame>
      <p:pic>
        <p:nvPicPr>
          <p:cNvPr id="11" name="Afbeelding 10"/>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Lst>
          </a:blip>
          <a:stretch>
            <a:fillRect/>
          </a:stretch>
        </p:blipFill>
        <p:spPr>
          <a:xfrm>
            <a:off x="6167456" y="3415653"/>
            <a:ext cx="257143" cy="200000"/>
          </a:xfrm>
          <a:prstGeom prst="rect">
            <a:avLst/>
          </a:prstGeom>
        </p:spPr>
      </p:pic>
      <p:sp>
        <p:nvSpPr>
          <p:cNvPr id="15" name="Ovaal 14"/>
          <p:cNvSpPr/>
          <p:nvPr/>
        </p:nvSpPr>
        <p:spPr>
          <a:xfrm>
            <a:off x="3733200" y="372946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931178" y="302345"/>
            <a:ext cx="914400" cy="914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 name="Groep 2">
            <a:extLst>
              <a:ext uri="{FF2B5EF4-FFF2-40B4-BE49-F238E27FC236}">
                <a16:creationId xmlns:a16="http://schemas.microsoft.com/office/drawing/2014/main" id="{36077954-64D5-3C75-E49F-C6ABDF38C67E}"/>
              </a:ext>
            </a:extLst>
          </p:cNvPr>
          <p:cNvGrpSpPr/>
          <p:nvPr/>
        </p:nvGrpSpPr>
        <p:grpSpPr>
          <a:xfrm>
            <a:off x="763397" y="427838"/>
            <a:ext cx="8548383" cy="2585323"/>
            <a:chOff x="763397" y="427838"/>
            <a:chExt cx="8548383" cy="2585323"/>
          </a:xfrm>
        </p:grpSpPr>
        <p:sp>
          <p:nvSpPr>
            <p:cNvPr id="7" name="Tekstvak 6">
              <a:extLst>
                <a:ext uri="{FF2B5EF4-FFF2-40B4-BE49-F238E27FC236}">
                  <a16:creationId xmlns:a16="http://schemas.microsoft.com/office/drawing/2014/main" id="{46B0CF5B-FD23-BF30-9504-F010312C140C}"/>
                </a:ext>
              </a:extLst>
            </p:cNvPr>
            <p:cNvSpPr txBox="1"/>
            <p:nvPr/>
          </p:nvSpPr>
          <p:spPr>
            <a:xfrm>
              <a:off x="763397" y="427838"/>
              <a:ext cx="8548383" cy="2585323"/>
            </a:xfrm>
            <a:prstGeom prst="rect">
              <a:avLst/>
            </a:prstGeom>
            <a:noFill/>
          </p:spPr>
          <p:txBody>
            <a:bodyPr wrap="square" rtlCol="0">
              <a:spAutoFit/>
            </a:bodyPr>
            <a:lstStyle/>
            <a:p>
              <a:r>
                <a:rPr lang="nl-NL" dirty="0"/>
                <a:t>				</a:t>
              </a:r>
            </a:p>
            <a:p>
              <a:r>
                <a:rPr lang="nl-NL" dirty="0"/>
                <a:t>				       A    molverhouding N</a:t>
              </a:r>
              <a:r>
                <a:rPr lang="nl-NL" baseline="-25000" dirty="0"/>
                <a:t>2 </a:t>
              </a:r>
              <a:r>
                <a:rPr lang="nl-NL" dirty="0"/>
                <a:t>: H</a:t>
              </a:r>
              <a:r>
                <a:rPr lang="nl-NL" baseline="-25000" dirty="0"/>
                <a:t>2 </a:t>
              </a:r>
              <a:r>
                <a:rPr lang="nl-NL" dirty="0"/>
                <a:t>: Ar = 80 : 240 : 1,0</a:t>
              </a:r>
            </a:p>
            <a:p>
              <a:endParaRPr lang="nl-NL" dirty="0"/>
            </a:p>
            <a:p>
              <a:r>
                <a:rPr lang="nl-NL" dirty="0"/>
                <a:t>				       B    samenstelling constant per minuut:</a:t>
              </a:r>
            </a:p>
            <a:p>
              <a:r>
                <a:rPr lang="nl-NL" dirty="0"/>
                <a:t>                                                                                   80 kmol N</a:t>
              </a:r>
              <a:r>
                <a:rPr lang="nl-NL" baseline="-25000" dirty="0"/>
                <a:t>2 </a:t>
              </a:r>
              <a:r>
                <a:rPr lang="nl-NL" dirty="0"/>
                <a:t>,</a:t>
              </a:r>
              <a:r>
                <a:rPr lang="nl-NL" baseline="-25000" dirty="0"/>
                <a:t>  </a:t>
              </a:r>
              <a:r>
                <a:rPr lang="nl-NL" dirty="0"/>
                <a:t>240 kmol H</a:t>
              </a:r>
              <a:r>
                <a:rPr lang="nl-NL" baseline="-25000" dirty="0"/>
                <a:t>2  </a:t>
              </a:r>
              <a:r>
                <a:rPr lang="nl-NL" dirty="0"/>
                <a:t>en</a:t>
              </a:r>
              <a:r>
                <a:rPr lang="nl-NL" baseline="-25000" dirty="0"/>
                <a:t> </a:t>
              </a:r>
              <a:r>
                <a:rPr lang="nl-NL" dirty="0"/>
                <a:t> 4,0 kmol Ar</a:t>
              </a:r>
            </a:p>
            <a:p>
              <a:endParaRPr lang="nl-NL" dirty="0">
                <a:solidFill>
                  <a:srgbClr val="FF0000"/>
                </a:solidFill>
              </a:endParaRPr>
            </a:p>
            <a:p>
              <a:r>
                <a:rPr lang="nl-NL" dirty="0">
                  <a:solidFill>
                    <a:srgbClr val="FF0000"/>
                  </a:solidFill>
                </a:rPr>
                <a:t>				       </a:t>
              </a:r>
              <a:r>
                <a:rPr lang="nl-NL" dirty="0"/>
                <a:t>D   1/16 deel van  C  wordt afgevoerd.</a:t>
              </a:r>
            </a:p>
            <a:p>
              <a:endParaRPr lang="nl-NL" dirty="0"/>
            </a:p>
            <a:p>
              <a:endParaRPr lang="nl-NL" dirty="0">
                <a:solidFill>
                  <a:srgbClr val="FF0000"/>
                </a:solidFill>
              </a:endParaRPr>
            </a:p>
          </p:txBody>
        </p:sp>
        <p:sp>
          <p:nvSpPr>
            <p:cNvPr id="8" name="Ovaal 7">
              <a:extLst>
                <a:ext uri="{FF2B5EF4-FFF2-40B4-BE49-F238E27FC236}">
                  <a16:creationId xmlns:a16="http://schemas.microsoft.com/office/drawing/2014/main" id="{B1422112-B40E-D307-F294-9FF500CF392F}"/>
                </a:ext>
              </a:extLst>
            </p:cNvPr>
            <p:cNvSpPr/>
            <p:nvPr/>
          </p:nvSpPr>
          <p:spPr>
            <a:xfrm>
              <a:off x="4805999" y="129600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CEBB7579-07E3-6F05-EE0C-EA6B4FD06EBF}"/>
                </a:ext>
              </a:extLst>
            </p:cNvPr>
            <p:cNvSpPr/>
            <p:nvPr/>
          </p:nvSpPr>
          <p:spPr>
            <a:xfrm>
              <a:off x="4806000" y="76969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C7F20AE4-FA2F-9D30-F8B2-7181530897BB}"/>
                </a:ext>
              </a:extLst>
            </p:cNvPr>
            <p:cNvSpPr/>
            <p:nvPr/>
          </p:nvSpPr>
          <p:spPr>
            <a:xfrm>
              <a:off x="4805999"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a:extLst>
                <a:ext uri="{FF2B5EF4-FFF2-40B4-BE49-F238E27FC236}">
                  <a16:creationId xmlns:a16="http://schemas.microsoft.com/office/drawing/2014/main" id="{A939BC1E-6885-7446-4919-47688790C051}"/>
                </a:ext>
              </a:extLst>
            </p:cNvPr>
            <p:cNvSpPr/>
            <p:nvPr/>
          </p:nvSpPr>
          <p:spPr>
            <a:xfrm>
              <a:off x="6480000"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84109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graphicFrame>
        <p:nvGraphicFramePr>
          <p:cNvPr id="2" name="Tabel 1"/>
          <p:cNvGraphicFramePr>
            <a:graphicFrameLocks noGrp="1"/>
          </p:cNvGraphicFramePr>
          <p:nvPr/>
        </p:nvGraphicFramePr>
        <p:xfrm>
          <a:off x="3419912" y="3290160"/>
          <a:ext cx="5027803" cy="3327400"/>
        </p:xfrm>
        <a:graphic>
          <a:graphicData uri="http://schemas.openxmlformats.org/drawingml/2006/table">
            <a:tbl>
              <a:tblPr firstRow="1" bandRow="1">
                <a:tableStyleId>{5C22544A-7EE6-4342-B048-85BDC9FD1C3A}</a:tableStyleId>
              </a:tblPr>
              <a:tblGrid>
                <a:gridCol w="900418">
                  <a:extLst>
                    <a:ext uri="{9D8B030D-6E8A-4147-A177-3AD203B41FA5}">
                      <a16:colId xmlns:a16="http://schemas.microsoft.com/office/drawing/2014/main" val="20000"/>
                    </a:ext>
                  </a:extLst>
                </a:gridCol>
                <a:gridCol w="906011">
                  <a:extLst>
                    <a:ext uri="{9D8B030D-6E8A-4147-A177-3AD203B41FA5}">
                      <a16:colId xmlns:a16="http://schemas.microsoft.com/office/drawing/2014/main" val="20001"/>
                    </a:ext>
                  </a:extLst>
                </a:gridCol>
                <a:gridCol w="1065402">
                  <a:extLst>
                    <a:ext uri="{9D8B030D-6E8A-4147-A177-3AD203B41FA5}">
                      <a16:colId xmlns:a16="http://schemas.microsoft.com/office/drawing/2014/main" val="20002"/>
                    </a:ext>
                  </a:extLst>
                </a:gridCol>
                <a:gridCol w="1077986">
                  <a:extLst>
                    <a:ext uri="{9D8B030D-6E8A-4147-A177-3AD203B41FA5}">
                      <a16:colId xmlns:a16="http://schemas.microsoft.com/office/drawing/2014/main" val="20003"/>
                    </a:ext>
                  </a:extLst>
                </a:gridCol>
                <a:gridCol w="1077986">
                  <a:extLst>
                    <a:ext uri="{9D8B030D-6E8A-4147-A177-3AD203B41FA5}">
                      <a16:colId xmlns:a16="http://schemas.microsoft.com/office/drawing/2014/main" val="20004"/>
                    </a:ext>
                  </a:extLst>
                </a:gridCol>
              </a:tblGrid>
              <a:tr h="370840">
                <a:tc gridSpan="5">
                  <a:txBody>
                    <a:bodyPr/>
                    <a:lstStyle/>
                    <a:p>
                      <a:r>
                        <a:rPr lang="nl-NL" dirty="0"/>
                        <a:t>        </a:t>
                      </a:r>
                      <a:r>
                        <a:rPr lang="nl-NL" b="0" dirty="0"/>
                        <a:t>  </a:t>
                      </a:r>
                      <a:r>
                        <a:rPr lang="nl-NL" dirty="0"/>
                        <a:t>          N</a:t>
                      </a:r>
                      <a:r>
                        <a:rPr lang="nl-NL" baseline="-25000" dirty="0"/>
                        <a:t>2</a:t>
                      </a:r>
                      <a:r>
                        <a:rPr lang="nl-NL" dirty="0"/>
                        <a:t>       </a:t>
                      </a:r>
                      <a:r>
                        <a:rPr lang="nl-NL" dirty="0">
                          <a:solidFill>
                            <a:schemeClr val="tx1"/>
                          </a:solidFill>
                        </a:rPr>
                        <a:t>+</a:t>
                      </a:r>
                      <a:r>
                        <a:rPr lang="nl-NL" dirty="0"/>
                        <a:t>      3 H</a:t>
                      </a:r>
                      <a:r>
                        <a:rPr lang="nl-NL" baseline="-25000" dirty="0"/>
                        <a:t>2</a:t>
                      </a:r>
                      <a:r>
                        <a:rPr lang="nl-NL" dirty="0"/>
                        <a:t>            2 NH</a:t>
                      </a:r>
                      <a:r>
                        <a:rPr lang="nl-NL" baseline="-25000" dirty="0"/>
                        <a:t>3    </a:t>
                      </a:r>
                      <a:r>
                        <a:rPr lang="nl-NL" baseline="0" dirty="0"/>
                        <a:t>         </a:t>
                      </a:r>
                      <a:r>
                        <a:rPr lang="nl-NL" baseline="0" dirty="0">
                          <a:solidFill>
                            <a:schemeClr val="tx1"/>
                          </a:solidFill>
                        </a:rPr>
                        <a:t>Ar</a:t>
                      </a:r>
                      <a:endParaRPr lang="nl-NL"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a:p>
                  </a:txBody>
                  <a:tcPr/>
                </a:tc>
                <a:extLst>
                  <a:ext uri="{0D108BD9-81ED-4DB2-BD59-A6C34878D82A}">
                    <a16:rowId xmlns:a16="http://schemas.microsoft.com/office/drawing/2014/main" val="10000"/>
                  </a:ext>
                </a:extLst>
              </a:tr>
              <a:tr h="370840">
                <a:tc>
                  <a:txBody>
                    <a:bodyPr/>
                    <a:lstStyle/>
                    <a:p>
                      <a:pPr algn="ctr"/>
                      <a:r>
                        <a:rPr lang="nl-NL"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NL" b="1" dirty="0">
                          <a:solidFill>
                            <a:srgbClr val="FF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FF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FF0000"/>
                          </a:solidFill>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nl-NL" dirty="0"/>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7084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4"/>
                  </a:ext>
                </a:extLst>
              </a:tr>
              <a:tr h="370840">
                <a:tc>
                  <a:txBody>
                    <a:bodyPr/>
                    <a:lstStyle/>
                    <a:p>
                      <a:pPr algn="ctr"/>
                      <a:endParaRPr lang="nl-NL" baseline="-25000"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5"/>
                  </a:ext>
                </a:extLst>
              </a:tr>
              <a:tr h="37084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6"/>
                  </a:ext>
                </a:extLst>
              </a:tr>
              <a:tr h="18542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7"/>
                  </a:ext>
                </a:extLst>
              </a:tr>
              <a:tr h="18542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8"/>
                  </a:ext>
                </a:extLst>
              </a:tr>
            </a:tbl>
          </a:graphicData>
        </a:graphic>
      </p:graphicFrame>
      <p:sp>
        <p:nvSpPr>
          <p:cNvPr id="15" name="Ovaal 14"/>
          <p:cNvSpPr/>
          <p:nvPr/>
        </p:nvSpPr>
        <p:spPr>
          <a:xfrm>
            <a:off x="3733200" y="372946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p:cNvSpPr/>
          <p:nvPr/>
        </p:nvSpPr>
        <p:spPr>
          <a:xfrm>
            <a:off x="3733199" y="4089847"/>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fbeelding 16">
            <a:extLst>
              <a:ext uri="{FF2B5EF4-FFF2-40B4-BE49-F238E27FC236}">
                <a16:creationId xmlns:a16="http://schemas.microsoft.com/office/drawing/2014/main" id="{E85E1D20-E8D3-4523-BB31-2FD48688774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Lst>
          </a:blip>
          <a:stretch>
            <a:fillRect/>
          </a:stretch>
        </p:blipFill>
        <p:spPr>
          <a:xfrm>
            <a:off x="6167456" y="3415653"/>
            <a:ext cx="257143" cy="200000"/>
          </a:xfrm>
          <a:prstGeom prst="rect">
            <a:avLst/>
          </a:prstGeom>
        </p:spPr>
      </p:pic>
      <p:sp>
        <p:nvSpPr>
          <p:cNvPr id="18" name="Ovaal 17">
            <a:extLst>
              <a:ext uri="{FF2B5EF4-FFF2-40B4-BE49-F238E27FC236}">
                <a16:creationId xmlns:a16="http://schemas.microsoft.com/office/drawing/2014/main" id="{02E5FD7C-6809-4767-A614-7D8E85431B7F}"/>
              </a:ext>
            </a:extLst>
          </p:cNvPr>
          <p:cNvSpPr/>
          <p:nvPr/>
        </p:nvSpPr>
        <p:spPr>
          <a:xfrm>
            <a:off x="932400" y="944599"/>
            <a:ext cx="914400" cy="914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 name="Groep 2">
            <a:extLst>
              <a:ext uri="{FF2B5EF4-FFF2-40B4-BE49-F238E27FC236}">
                <a16:creationId xmlns:a16="http://schemas.microsoft.com/office/drawing/2014/main" id="{5B342CD2-7F5C-F35E-8A9B-AD70021EEEE9}"/>
              </a:ext>
            </a:extLst>
          </p:cNvPr>
          <p:cNvGrpSpPr/>
          <p:nvPr/>
        </p:nvGrpSpPr>
        <p:grpSpPr>
          <a:xfrm>
            <a:off x="763397" y="427838"/>
            <a:ext cx="8548383" cy="2585323"/>
            <a:chOff x="763397" y="427838"/>
            <a:chExt cx="8548383" cy="2585323"/>
          </a:xfrm>
        </p:grpSpPr>
        <p:sp>
          <p:nvSpPr>
            <p:cNvPr id="6" name="Tekstvak 5">
              <a:extLst>
                <a:ext uri="{FF2B5EF4-FFF2-40B4-BE49-F238E27FC236}">
                  <a16:creationId xmlns:a16="http://schemas.microsoft.com/office/drawing/2014/main" id="{7B2BDD18-B1E9-E4A8-B5FC-436F505F480D}"/>
                </a:ext>
              </a:extLst>
            </p:cNvPr>
            <p:cNvSpPr txBox="1"/>
            <p:nvPr/>
          </p:nvSpPr>
          <p:spPr>
            <a:xfrm>
              <a:off x="763397" y="427838"/>
              <a:ext cx="8548383" cy="2585323"/>
            </a:xfrm>
            <a:prstGeom prst="rect">
              <a:avLst/>
            </a:prstGeom>
            <a:noFill/>
          </p:spPr>
          <p:txBody>
            <a:bodyPr wrap="square" rtlCol="0">
              <a:spAutoFit/>
            </a:bodyPr>
            <a:lstStyle/>
            <a:p>
              <a:r>
                <a:rPr lang="nl-NL" dirty="0"/>
                <a:t>				</a:t>
              </a:r>
            </a:p>
            <a:p>
              <a:r>
                <a:rPr lang="nl-NL" dirty="0"/>
                <a:t>				       A    molverhouding N</a:t>
              </a:r>
              <a:r>
                <a:rPr lang="nl-NL" baseline="-25000" dirty="0"/>
                <a:t>2 </a:t>
              </a:r>
              <a:r>
                <a:rPr lang="nl-NL" dirty="0"/>
                <a:t>: H</a:t>
              </a:r>
              <a:r>
                <a:rPr lang="nl-NL" baseline="-25000" dirty="0"/>
                <a:t>2 </a:t>
              </a:r>
              <a:r>
                <a:rPr lang="nl-NL" dirty="0"/>
                <a:t>: Ar = 80 : 240 : 1,0</a:t>
              </a:r>
            </a:p>
            <a:p>
              <a:endParaRPr lang="nl-NL" dirty="0"/>
            </a:p>
            <a:p>
              <a:r>
                <a:rPr lang="nl-NL" dirty="0"/>
                <a:t>				       </a:t>
              </a:r>
              <a:r>
                <a:rPr lang="nl-NL" dirty="0">
                  <a:solidFill>
                    <a:srgbClr val="FF0000"/>
                  </a:solidFill>
                </a:rPr>
                <a:t>B    samenstelling constant per minuut:</a:t>
              </a:r>
            </a:p>
            <a:p>
              <a:r>
                <a:rPr lang="nl-NL" dirty="0">
                  <a:solidFill>
                    <a:srgbClr val="FF0000"/>
                  </a:solidFill>
                </a:rPr>
                <a:t>                                                                                   80 kmol N</a:t>
              </a:r>
              <a:r>
                <a:rPr lang="nl-NL" baseline="-25000" dirty="0">
                  <a:solidFill>
                    <a:srgbClr val="FF0000"/>
                  </a:solidFill>
                </a:rPr>
                <a:t>2 </a:t>
              </a:r>
              <a:r>
                <a:rPr lang="nl-NL" dirty="0">
                  <a:solidFill>
                    <a:srgbClr val="FF0000"/>
                  </a:solidFill>
                </a:rPr>
                <a:t>,</a:t>
              </a:r>
              <a:r>
                <a:rPr lang="nl-NL" baseline="-25000" dirty="0">
                  <a:solidFill>
                    <a:srgbClr val="FF0000"/>
                  </a:solidFill>
                </a:rPr>
                <a:t>  </a:t>
              </a:r>
              <a:r>
                <a:rPr lang="nl-NL" dirty="0">
                  <a:solidFill>
                    <a:srgbClr val="FF0000"/>
                  </a:solidFill>
                </a:rPr>
                <a:t>240 kmol H</a:t>
              </a:r>
              <a:r>
                <a:rPr lang="nl-NL" baseline="-25000" dirty="0">
                  <a:solidFill>
                    <a:srgbClr val="FF0000"/>
                  </a:solidFill>
                </a:rPr>
                <a:t>2  </a:t>
              </a:r>
              <a:r>
                <a:rPr lang="nl-NL" dirty="0">
                  <a:solidFill>
                    <a:srgbClr val="FF0000"/>
                  </a:solidFill>
                </a:rPr>
                <a:t>en</a:t>
              </a:r>
              <a:r>
                <a:rPr lang="nl-NL" baseline="-25000" dirty="0">
                  <a:solidFill>
                    <a:srgbClr val="FF0000"/>
                  </a:solidFill>
                </a:rPr>
                <a:t> </a:t>
              </a:r>
              <a:r>
                <a:rPr lang="nl-NL" dirty="0">
                  <a:solidFill>
                    <a:srgbClr val="FF0000"/>
                  </a:solidFill>
                </a:rPr>
                <a:t> 4,0 kmol Ar</a:t>
              </a:r>
            </a:p>
            <a:p>
              <a:endParaRPr lang="nl-NL" dirty="0">
                <a:solidFill>
                  <a:srgbClr val="FF0000"/>
                </a:solidFill>
              </a:endParaRPr>
            </a:p>
            <a:p>
              <a:r>
                <a:rPr lang="nl-NL" dirty="0">
                  <a:solidFill>
                    <a:srgbClr val="FF0000"/>
                  </a:solidFill>
                </a:rPr>
                <a:t>				</a:t>
              </a:r>
              <a:r>
                <a:rPr lang="nl-NL" dirty="0"/>
                <a:t>       D   1/16 deel van  C  wordt afgevoerd.</a:t>
              </a:r>
            </a:p>
            <a:p>
              <a:endParaRPr lang="nl-NL" dirty="0">
                <a:solidFill>
                  <a:srgbClr val="FF0000"/>
                </a:solidFill>
              </a:endParaRPr>
            </a:p>
            <a:p>
              <a:endParaRPr lang="nl-NL" dirty="0">
                <a:solidFill>
                  <a:srgbClr val="FF0000"/>
                </a:solidFill>
              </a:endParaRPr>
            </a:p>
          </p:txBody>
        </p:sp>
        <p:sp>
          <p:nvSpPr>
            <p:cNvPr id="7" name="Ovaal 6">
              <a:extLst>
                <a:ext uri="{FF2B5EF4-FFF2-40B4-BE49-F238E27FC236}">
                  <a16:creationId xmlns:a16="http://schemas.microsoft.com/office/drawing/2014/main" id="{05FEDD10-F7D1-5CB9-67FD-9054EE164EAA}"/>
                </a:ext>
              </a:extLst>
            </p:cNvPr>
            <p:cNvSpPr/>
            <p:nvPr/>
          </p:nvSpPr>
          <p:spPr>
            <a:xfrm>
              <a:off x="4805999" y="129600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D02ADE00-3B69-3FD5-4D6B-652A52DB3C05}"/>
                </a:ext>
              </a:extLst>
            </p:cNvPr>
            <p:cNvSpPr/>
            <p:nvPr/>
          </p:nvSpPr>
          <p:spPr>
            <a:xfrm>
              <a:off x="4806000" y="76969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DFA7011D-EF59-F355-BF7E-82850306E7AE}"/>
                </a:ext>
              </a:extLst>
            </p:cNvPr>
            <p:cNvSpPr/>
            <p:nvPr/>
          </p:nvSpPr>
          <p:spPr>
            <a:xfrm>
              <a:off x="4805999"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A0E9BDBB-D204-0C98-44AC-29A0E918D3CE}"/>
                </a:ext>
              </a:extLst>
            </p:cNvPr>
            <p:cNvSpPr/>
            <p:nvPr/>
          </p:nvSpPr>
          <p:spPr>
            <a:xfrm>
              <a:off x="6480000"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1510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graphicFrame>
        <p:nvGraphicFramePr>
          <p:cNvPr id="2" name="Tabel 1"/>
          <p:cNvGraphicFramePr>
            <a:graphicFrameLocks noGrp="1"/>
          </p:cNvGraphicFramePr>
          <p:nvPr/>
        </p:nvGraphicFramePr>
        <p:xfrm>
          <a:off x="3419912" y="3290160"/>
          <a:ext cx="5027803" cy="3327400"/>
        </p:xfrm>
        <a:graphic>
          <a:graphicData uri="http://schemas.openxmlformats.org/drawingml/2006/table">
            <a:tbl>
              <a:tblPr firstRow="1" bandRow="1">
                <a:tableStyleId>{5C22544A-7EE6-4342-B048-85BDC9FD1C3A}</a:tableStyleId>
              </a:tblPr>
              <a:tblGrid>
                <a:gridCol w="900418">
                  <a:extLst>
                    <a:ext uri="{9D8B030D-6E8A-4147-A177-3AD203B41FA5}">
                      <a16:colId xmlns:a16="http://schemas.microsoft.com/office/drawing/2014/main" val="20000"/>
                    </a:ext>
                  </a:extLst>
                </a:gridCol>
                <a:gridCol w="906011">
                  <a:extLst>
                    <a:ext uri="{9D8B030D-6E8A-4147-A177-3AD203B41FA5}">
                      <a16:colId xmlns:a16="http://schemas.microsoft.com/office/drawing/2014/main" val="20001"/>
                    </a:ext>
                  </a:extLst>
                </a:gridCol>
                <a:gridCol w="1065402">
                  <a:extLst>
                    <a:ext uri="{9D8B030D-6E8A-4147-A177-3AD203B41FA5}">
                      <a16:colId xmlns:a16="http://schemas.microsoft.com/office/drawing/2014/main" val="20002"/>
                    </a:ext>
                  </a:extLst>
                </a:gridCol>
                <a:gridCol w="1077986">
                  <a:extLst>
                    <a:ext uri="{9D8B030D-6E8A-4147-A177-3AD203B41FA5}">
                      <a16:colId xmlns:a16="http://schemas.microsoft.com/office/drawing/2014/main" val="20003"/>
                    </a:ext>
                  </a:extLst>
                </a:gridCol>
                <a:gridCol w="1077986">
                  <a:extLst>
                    <a:ext uri="{9D8B030D-6E8A-4147-A177-3AD203B41FA5}">
                      <a16:colId xmlns:a16="http://schemas.microsoft.com/office/drawing/2014/main" val="20004"/>
                    </a:ext>
                  </a:extLst>
                </a:gridCol>
              </a:tblGrid>
              <a:tr h="370840">
                <a:tc gridSpan="5">
                  <a:txBody>
                    <a:bodyPr/>
                    <a:lstStyle/>
                    <a:p>
                      <a:r>
                        <a:rPr lang="nl-NL" dirty="0"/>
                        <a:t>                    N</a:t>
                      </a:r>
                      <a:r>
                        <a:rPr lang="nl-NL" baseline="-25000" dirty="0"/>
                        <a:t>2</a:t>
                      </a:r>
                      <a:r>
                        <a:rPr lang="nl-NL" dirty="0"/>
                        <a:t>       </a:t>
                      </a:r>
                      <a:r>
                        <a:rPr lang="nl-NL" dirty="0">
                          <a:solidFill>
                            <a:schemeClr val="tx1"/>
                          </a:solidFill>
                        </a:rPr>
                        <a:t>+</a:t>
                      </a:r>
                      <a:r>
                        <a:rPr lang="nl-NL" dirty="0"/>
                        <a:t>      3 H</a:t>
                      </a:r>
                      <a:r>
                        <a:rPr lang="nl-NL" baseline="-25000" dirty="0"/>
                        <a:t>2</a:t>
                      </a:r>
                      <a:r>
                        <a:rPr lang="nl-NL" dirty="0"/>
                        <a:t>            2 NH</a:t>
                      </a:r>
                      <a:r>
                        <a:rPr lang="nl-NL" baseline="-25000" dirty="0"/>
                        <a:t>3    </a:t>
                      </a:r>
                      <a:r>
                        <a:rPr lang="nl-NL" baseline="0" dirty="0"/>
                        <a:t>         </a:t>
                      </a:r>
                      <a:r>
                        <a:rPr lang="nl-NL" baseline="0" dirty="0">
                          <a:solidFill>
                            <a:schemeClr val="tx1"/>
                          </a:solidFill>
                        </a:rPr>
                        <a:t>Ar</a:t>
                      </a:r>
                      <a:endParaRPr lang="nl-NL"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a:p>
                  </a:txBody>
                  <a:tcPr/>
                </a:tc>
                <a:extLst>
                  <a:ext uri="{0D108BD9-81ED-4DB2-BD59-A6C34878D82A}">
                    <a16:rowId xmlns:a16="http://schemas.microsoft.com/office/drawing/2014/main" val="10000"/>
                  </a:ext>
                </a:extLst>
              </a:tr>
              <a:tr h="370840">
                <a:tc>
                  <a:txBody>
                    <a:bodyPr/>
                    <a:lstStyle/>
                    <a:p>
                      <a:pPr algn="ctr"/>
                      <a:r>
                        <a:rPr lang="nl-NL"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NL"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NL" b="1" dirty="0">
                          <a:solidFill>
                            <a:srgbClr val="FF0000"/>
                          </a:solidFill>
                        </a:rPr>
                        <a:t>- 20%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FF000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FF0000"/>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endParaRPr lang="nl-NL" dirty="0"/>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370840">
                <a:tc>
                  <a:txBody>
                    <a:bodyPr/>
                    <a:lstStyle/>
                    <a:p>
                      <a:pPr algn="ctr"/>
                      <a:endParaRPr lang="nl-NL" baseline="-25000"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5"/>
                  </a:ext>
                </a:extLst>
              </a:tr>
              <a:tr h="37084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6"/>
                  </a:ext>
                </a:extLst>
              </a:tr>
              <a:tr h="18542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7"/>
                  </a:ext>
                </a:extLst>
              </a:tr>
              <a:tr h="18542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8"/>
                  </a:ext>
                </a:extLst>
              </a:tr>
            </a:tbl>
          </a:graphicData>
        </a:graphic>
      </p:graphicFrame>
      <p:sp>
        <p:nvSpPr>
          <p:cNvPr id="15" name="Ovaal 14"/>
          <p:cNvSpPr/>
          <p:nvPr/>
        </p:nvSpPr>
        <p:spPr>
          <a:xfrm>
            <a:off x="3733200" y="372946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p:cNvSpPr/>
          <p:nvPr/>
        </p:nvSpPr>
        <p:spPr>
          <a:xfrm>
            <a:off x="3733199" y="4089847"/>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p:cNvSpPr/>
          <p:nvPr/>
        </p:nvSpPr>
        <p:spPr>
          <a:xfrm>
            <a:off x="932400" y="1479600"/>
            <a:ext cx="914400" cy="914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3BED052A-72CC-4026-813A-F6FEFC45105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Lst>
          </a:blip>
          <a:stretch>
            <a:fillRect/>
          </a:stretch>
        </p:blipFill>
        <p:spPr>
          <a:xfrm>
            <a:off x="6167456" y="3415653"/>
            <a:ext cx="257143" cy="200000"/>
          </a:xfrm>
          <a:prstGeom prst="rect">
            <a:avLst/>
          </a:prstGeom>
        </p:spPr>
      </p:pic>
      <p:grpSp>
        <p:nvGrpSpPr>
          <p:cNvPr id="3" name="Groep 2">
            <a:extLst>
              <a:ext uri="{FF2B5EF4-FFF2-40B4-BE49-F238E27FC236}">
                <a16:creationId xmlns:a16="http://schemas.microsoft.com/office/drawing/2014/main" id="{6D6E9EE7-652C-A9F4-CF75-39449A70634D}"/>
              </a:ext>
            </a:extLst>
          </p:cNvPr>
          <p:cNvGrpSpPr/>
          <p:nvPr/>
        </p:nvGrpSpPr>
        <p:grpSpPr>
          <a:xfrm>
            <a:off x="763397" y="427838"/>
            <a:ext cx="8548383" cy="2585323"/>
            <a:chOff x="763397" y="427838"/>
            <a:chExt cx="8548383" cy="2585323"/>
          </a:xfrm>
        </p:grpSpPr>
        <p:sp>
          <p:nvSpPr>
            <p:cNvPr id="6" name="Tekstvak 5">
              <a:extLst>
                <a:ext uri="{FF2B5EF4-FFF2-40B4-BE49-F238E27FC236}">
                  <a16:creationId xmlns:a16="http://schemas.microsoft.com/office/drawing/2014/main" id="{E9AB2E41-9D01-729E-0EFD-0D9407FD6150}"/>
                </a:ext>
              </a:extLst>
            </p:cNvPr>
            <p:cNvSpPr txBox="1"/>
            <p:nvPr/>
          </p:nvSpPr>
          <p:spPr>
            <a:xfrm>
              <a:off x="763397" y="427838"/>
              <a:ext cx="8548383" cy="2585323"/>
            </a:xfrm>
            <a:prstGeom prst="rect">
              <a:avLst/>
            </a:prstGeom>
            <a:noFill/>
          </p:spPr>
          <p:txBody>
            <a:bodyPr wrap="square" rtlCol="0">
              <a:spAutoFit/>
            </a:bodyPr>
            <a:lstStyle/>
            <a:p>
              <a:r>
                <a:rPr lang="nl-NL" dirty="0"/>
                <a:t>				</a:t>
              </a:r>
            </a:p>
            <a:p>
              <a:r>
                <a:rPr lang="nl-NL" dirty="0"/>
                <a:t>				       A    molverhouding N</a:t>
              </a:r>
              <a:r>
                <a:rPr lang="nl-NL" baseline="-25000" dirty="0"/>
                <a:t>2 </a:t>
              </a:r>
              <a:r>
                <a:rPr lang="nl-NL" dirty="0"/>
                <a:t>: H</a:t>
              </a:r>
              <a:r>
                <a:rPr lang="nl-NL" baseline="-25000" dirty="0"/>
                <a:t>2 </a:t>
              </a:r>
              <a:r>
                <a:rPr lang="nl-NL" dirty="0"/>
                <a:t>: Ar = 80 : 240 : 1,0</a:t>
              </a:r>
            </a:p>
            <a:p>
              <a:endParaRPr lang="nl-NL" dirty="0"/>
            </a:p>
            <a:p>
              <a:r>
                <a:rPr lang="nl-NL" dirty="0"/>
                <a:t>				       B    samenstelling constant per minuut:</a:t>
              </a:r>
            </a:p>
            <a:p>
              <a:r>
                <a:rPr lang="nl-NL" dirty="0"/>
                <a:t>                                                                                   80 kmol N</a:t>
              </a:r>
              <a:r>
                <a:rPr lang="nl-NL" baseline="-25000" dirty="0"/>
                <a:t>2 </a:t>
              </a:r>
              <a:r>
                <a:rPr lang="nl-NL" dirty="0"/>
                <a:t>,</a:t>
              </a:r>
              <a:r>
                <a:rPr lang="nl-NL" baseline="-25000" dirty="0"/>
                <a:t>  </a:t>
              </a:r>
              <a:r>
                <a:rPr lang="nl-NL" dirty="0"/>
                <a:t>240 kmol H</a:t>
              </a:r>
              <a:r>
                <a:rPr lang="nl-NL" baseline="-25000" dirty="0"/>
                <a:t>2  </a:t>
              </a:r>
              <a:r>
                <a:rPr lang="nl-NL" dirty="0"/>
                <a:t>en</a:t>
              </a:r>
              <a:r>
                <a:rPr lang="nl-NL" baseline="-25000" dirty="0"/>
                <a:t> </a:t>
              </a:r>
              <a:r>
                <a:rPr lang="nl-NL" dirty="0"/>
                <a:t> 4,0 kmol Ar</a:t>
              </a:r>
            </a:p>
            <a:p>
              <a:endParaRPr lang="nl-NL" dirty="0">
                <a:solidFill>
                  <a:srgbClr val="FF0000"/>
                </a:solidFill>
              </a:endParaRPr>
            </a:p>
            <a:p>
              <a:r>
                <a:rPr lang="nl-NL" dirty="0">
                  <a:solidFill>
                    <a:srgbClr val="FF0000"/>
                  </a:solidFill>
                </a:rPr>
                <a:t>				       </a:t>
              </a:r>
              <a:r>
                <a:rPr lang="nl-NL" dirty="0"/>
                <a:t>D   1/16 deel van  C  wordt afgevoerd.</a:t>
              </a:r>
            </a:p>
            <a:p>
              <a:endParaRPr lang="nl-NL" dirty="0">
                <a:solidFill>
                  <a:srgbClr val="FF0000"/>
                </a:solidFill>
              </a:endParaRPr>
            </a:p>
            <a:p>
              <a:endParaRPr lang="nl-NL" dirty="0">
                <a:solidFill>
                  <a:srgbClr val="FF0000"/>
                </a:solidFill>
              </a:endParaRPr>
            </a:p>
          </p:txBody>
        </p:sp>
        <p:sp>
          <p:nvSpPr>
            <p:cNvPr id="7" name="Ovaal 6">
              <a:extLst>
                <a:ext uri="{FF2B5EF4-FFF2-40B4-BE49-F238E27FC236}">
                  <a16:creationId xmlns:a16="http://schemas.microsoft.com/office/drawing/2014/main" id="{A4BD4BB3-A278-5D40-6032-F394B241359D}"/>
                </a:ext>
              </a:extLst>
            </p:cNvPr>
            <p:cNvSpPr/>
            <p:nvPr/>
          </p:nvSpPr>
          <p:spPr>
            <a:xfrm>
              <a:off x="4805999" y="129600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164684E3-1588-EC62-B80A-A872C6C2B0D5}"/>
                </a:ext>
              </a:extLst>
            </p:cNvPr>
            <p:cNvSpPr/>
            <p:nvPr/>
          </p:nvSpPr>
          <p:spPr>
            <a:xfrm>
              <a:off x="4806000" y="76969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80CE3ACF-3E74-54C4-4327-DC1F49543CF2}"/>
                </a:ext>
              </a:extLst>
            </p:cNvPr>
            <p:cNvSpPr/>
            <p:nvPr/>
          </p:nvSpPr>
          <p:spPr>
            <a:xfrm>
              <a:off x="4805999"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58C2B99C-74BC-47AF-4F35-A93A4E903192}"/>
                </a:ext>
              </a:extLst>
            </p:cNvPr>
            <p:cNvSpPr/>
            <p:nvPr/>
          </p:nvSpPr>
          <p:spPr>
            <a:xfrm>
              <a:off x="6480000"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68926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graphicFrame>
        <p:nvGraphicFramePr>
          <p:cNvPr id="2" name="Tabel 1"/>
          <p:cNvGraphicFramePr>
            <a:graphicFrameLocks noGrp="1"/>
          </p:cNvGraphicFramePr>
          <p:nvPr/>
        </p:nvGraphicFramePr>
        <p:xfrm>
          <a:off x="3419912" y="3290160"/>
          <a:ext cx="5027803" cy="3327400"/>
        </p:xfrm>
        <a:graphic>
          <a:graphicData uri="http://schemas.openxmlformats.org/drawingml/2006/table">
            <a:tbl>
              <a:tblPr firstRow="1" bandRow="1">
                <a:tableStyleId>{5C22544A-7EE6-4342-B048-85BDC9FD1C3A}</a:tableStyleId>
              </a:tblPr>
              <a:tblGrid>
                <a:gridCol w="900418">
                  <a:extLst>
                    <a:ext uri="{9D8B030D-6E8A-4147-A177-3AD203B41FA5}">
                      <a16:colId xmlns:a16="http://schemas.microsoft.com/office/drawing/2014/main" val="20000"/>
                    </a:ext>
                  </a:extLst>
                </a:gridCol>
                <a:gridCol w="906011">
                  <a:extLst>
                    <a:ext uri="{9D8B030D-6E8A-4147-A177-3AD203B41FA5}">
                      <a16:colId xmlns:a16="http://schemas.microsoft.com/office/drawing/2014/main" val="20001"/>
                    </a:ext>
                  </a:extLst>
                </a:gridCol>
                <a:gridCol w="1065402">
                  <a:extLst>
                    <a:ext uri="{9D8B030D-6E8A-4147-A177-3AD203B41FA5}">
                      <a16:colId xmlns:a16="http://schemas.microsoft.com/office/drawing/2014/main" val="20002"/>
                    </a:ext>
                  </a:extLst>
                </a:gridCol>
                <a:gridCol w="1077986">
                  <a:extLst>
                    <a:ext uri="{9D8B030D-6E8A-4147-A177-3AD203B41FA5}">
                      <a16:colId xmlns:a16="http://schemas.microsoft.com/office/drawing/2014/main" val="20003"/>
                    </a:ext>
                  </a:extLst>
                </a:gridCol>
                <a:gridCol w="1077986">
                  <a:extLst>
                    <a:ext uri="{9D8B030D-6E8A-4147-A177-3AD203B41FA5}">
                      <a16:colId xmlns:a16="http://schemas.microsoft.com/office/drawing/2014/main" val="20004"/>
                    </a:ext>
                  </a:extLst>
                </a:gridCol>
              </a:tblGrid>
              <a:tr h="370840">
                <a:tc gridSpan="5">
                  <a:txBody>
                    <a:bodyPr/>
                    <a:lstStyle/>
                    <a:p>
                      <a:r>
                        <a:rPr lang="nl-NL" dirty="0"/>
                        <a:t>                    N</a:t>
                      </a:r>
                      <a:r>
                        <a:rPr lang="nl-NL" baseline="-25000" dirty="0"/>
                        <a:t>2</a:t>
                      </a:r>
                      <a:r>
                        <a:rPr lang="nl-NL" dirty="0"/>
                        <a:t>       </a:t>
                      </a:r>
                      <a:r>
                        <a:rPr lang="nl-NL" dirty="0">
                          <a:solidFill>
                            <a:schemeClr val="tx1"/>
                          </a:solidFill>
                        </a:rPr>
                        <a:t>+</a:t>
                      </a:r>
                      <a:r>
                        <a:rPr lang="nl-NL" dirty="0"/>
                        <a:t>      3 H</a:t>
                      </a:r>
                      <a:r>
                        <a:rPr lang="nl-NL" baseline="-25000" dirty="0"/>
                        <a:t>2</a:t>
                      </a:r>
                      <a:r>
                        <a:rPr lang="nl-NL" dirty="0"/>
                        <a:t>            2 NH</a:t>
                      </a:r>
                      <a:r>
                        <a:rPr lang="nl-NL" baseline="-25000" dirty="0"/>
                        <a:t>3    </a:t>
                      </a:r>
                      <a:r>
                        <a:rPr lang="nl-NL" baseline="0" dirty="0"/>
                        <a:t>         </a:t>
                      </a:r>
                      <a:r>
                        <a:rPr lang="nl-NL" baseline="0" dirty="0">
                          <a:solidFill>
                            <a:schemeClr val="tx1"/>
                          </a:solidFill>
                        </a:rPr>
                        <a:t>Ar</a:t>
                      </a:r>
                      <a:endParaRPr lang="nl-NL"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a:p>
                  </a:txBody>
                  <a:tcPr/>
                </a:tc>
                <a:extLst>
                  <a:ext uri="{0D108BD9-81ED-4DB2-BD59-A6C34878D82A}">
                    <a16:rowId xmlns:a16="http://schemas.microsoft.com/office/drawing/2014/main" val="10000"/>
                  </a:ext>
                </a:extLst>
              </a:tr>
              <a:tr h="370840">
                <a:tc>
                  <a:txBody>
                    <a:bodyPr/>
                    <a:lstStyle/>
                    <a:p>
                      <a:pPr algn="ctr"/>
                      <a:r>
                        <a:rPr lang="nl-NL"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NL"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NL" dirty="0"/>
                        <a:t>- 20%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NL" b="1" dirty="0">
                          <a:solidFill>
                            <a:srgbClr val="FF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FF0000"/>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FF0000"/>
                          </a:solidFill>
                        </a:rPr>
                        <a:t>192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endParaRPr lang="nl-NL" baseline="-25000" dirty="0"/>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37084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6"/>
                  </a:ext>
                </a:extLst>
              </a:tr>
              <a:tr h="18542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7"/>
                  </a:ext>
                </a:extLst>
              </a:tr>
              <a:tr h="18542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8"/>
                  </a:ext>
                </a:extLst>
              </a:tr>
            </a:tbl>
          </a:graphicData>
        </a:graphic>
      </p:graphicFrame>
      <p:sp>
        <p:nvSpPr>
          <p:cNvPr id="15" name="Ovaal 14"/>
          <p:cNvSpPr/>
          <p:nvPr/>
        </p:nvSpPr>
        <p:spPr>
          <a:xfrm>
            <a:off x="3733200" y="372946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p:cNvSpPr/>
          <p:nvPr/>
        </p:nvSpPr>
        <p:spPr>
          <a:xfrm>
            <a:off x="3733199" y="4089847"/>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p:cNvSpPr/>
          <p:nvPr/>
        </p:nvSpPr>
        <p:spPr>
          <a:xfrm>
            <a:off x="3733198" y="4817538"/>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p:cNvSpPr/>
          <p:nvPr/>
        </p:nvSpPr>
        <p:spPr>
          <a:xfrm>
            <a:off x="2038525" y="2300957"/>
            <a:ext cx="914400" cy="914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a:extLst>
              <a:ext uri="{FF2B5EF4-FFF2-40B4-BE49-F238E27FC236}">
                <a16:creationId xmlns:a16="http://schemas.microsoft.com/office/drawing/2014/main" id="{AAA703FB-8942-4F89-BAB9-A75F1715F1F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Lst>
          </a:blip>
          <a:stretch>
            <a:fillRect/>
          </a:stretch>
        </p:blipFill>
        <p:spPr>
          <a:xfrm>
            <a:off x="6167456" y="3415653"/>
            <a:ext cx="257143" cy="200000"/>
          </a:xfrm>
          <a:prstGeom prst="rect">
            <a:avLst/>
          </a:prstGeom>
        </p:spPr>
      </p:pic>
      <p:grpSp>
        <p:nvGrpSpPr>
          <p:cNvPr id="3" name="Groep 2">
            <a:extLst>
              <a:ext uri="{FF2B5EF4-FFF2-40B4-BE49-F238E27FC236}">
                <a16:creationId xmlns:a16="http://schemas.microsoft.com/office/drawing/2014/main" id="{89B3927C-416D-7859-DC82-16FB397F1C43}"/>
              </a:ext>
            </a:extLst>
          </p:cNvPr>
          <p:cNvGrpSpPr/>
          <p:nvPr/>
        </p:nvGrpSpPr>
        <p:grpSpPr>
          <a:xfrm>
            <a:off x="763397" y="427838"/>
            <a:ext cx="8548383" cy="2585323"/>
            <a:chOff x="763397" y="427838"/>
            <a:chExt cx="8548383" cy="2585323"/>
          </a:xfrm>
        </p:grpSpPr>
        <p:sp>
          <p:nvSpPr>
            <p:cNvPr id="6" name="Tekstvak 5">
              <a:extLst>
                <a:ext uri="{FF2B5EF4-FFF2-40B4-BE49-F238E27FC236}">
                  <a16:creationId xmlns:a16="http://schemas.microsoft.com/office/drawing/2014/main" id="{92C6589C-70FA-DE0C-4AC3-4097E19D82B1}"/>
                </a:ext>
              </a:extLst>
            </p:cNvPr>
            <p:cNvSpPr txBox="1"/>
            <p:nvPr/>
          </p:nvSpPr>
          <p:spPr>
            <a:xfrm>
              <a:off x="763397" y="427838"/>
              <a:ext cx="8548383" cy="2585323"/>
            </a:xfrm>
            <a:prstGeom prst="rect">
              <a:avLst/>
            </a:prstGeom>
            <a:noFill/>
          </p:spPr>
          <p:txBody>
            <a:bodyPr wrap="square" rtlCol="0">
              <a:spAutoFit/>
            </a:bodyPr>
            <a:lstStyle/>
            <a:p>
              <a:r>
                <a:rPr lang="nl-NL" dirty="0"/>
                <a:t>				</a:t>
              </a:r>
            </a:p>
            <a:p>
              <a:r>
                <a:rPr lang="nl-NL" dirty="0"/>
                <a:t>				       A    molverhouding N</a:t>
              </a:r>
              <a:r>
                <a:rPr lang="nl-NL" baseline="-25000" dirty="0"/>
                <a:t>2 </a:t>
              </a:r>
              <a:r>
                <a:rPr lang="nl-NL" dirty="0"/>
                <a:t>: H</a:t>
              </a:r>
              <a:r>
                <a:rPr lang="nl-NL" baseline="-25000" dirty="0"/>
                <a:t>2 </a:t>
              </a:r>
              <a:r>
                <a:rPr lang="nl-NL" dirty="0"/>
                <a:t>: Ar = 80 : 240 : 1,0</a:t>
              </a:r>
            </a:p>
            <a:p>
              <a:endParaRPr lang="nl-NL" dirty="0"/>
            </a:p>
            <a:p>
              <a:r>
                <a:rPr lang="nl-NL" dirty="0"/>
                <a:t>				       B    samenstelling constant per minuut:</a:t>
              </a:r>
            </a:p>
            <a:p>
              <a:r>
                <a:rPr lang="nl-NL" dirty="0"/>
                <a:t>                                                                                   80 kmol N</a:t>
              </a:r>
              <a:r>
                <a:rPr lang="nl-NL" baseline="-25000" dirty="0"/>
                <a:t>2 </a:t>
              </a:r>
              <a:r>
                <a:rPr lang="nl-NL" dirty="0"/>
                <a:t>,</a:t>
              </a:r>
              <a:r>
                <a:rPr lang="nl-NL" baseline="-25000" dirty="0"/>
                <a:t>  </a:t>
              </a:r>
              <a:r>
                <a:rPr lang="nl-NL" dirty="0"/>
                <a:t>240 kmol H</a:t>
              </a:r>
              <a:r>
                <a:rPr lang="nl-NL" baseline="-25000" dirty="0"/>
                <a:t>2  </a:t>
              </a:r>
              <a:r>
                <a:rPr lang="nl-NL" dirty="0"/>
                <a:t>en</a:t>
              </a:r>
              <a:r>
                <a:rPr lang="nl-NL" baseline="-25000" dirty="0"/>
                <a:t> </a:t>
              </a:r>
              <a:r>
                <a:rPr lang="nl-NL" dirty="0"/>
                <a:t> 4,0 kmol Ar</a:t>
              </a:r>
            </a:p>
            <a:p>
              <a:endParaRPr lang="nl-NL" dirty="0">
                <a:solidFill>
                  <a:srgbClr val="FF0000"/>
                </a:solidFill>
              </a:endParaRPr>
            </a:p>
            <a:p>
              <a:r>
                <a:rPr lang="nl-NL" dirty="0">
                  <a:solidFill>
                    <a:srgbClr val="FF0000"/>
                  </a:solidFill>
                </a:rPr>
                <a:t>				       </a:t>
              </a:r>
              <a:r>
                <a:rPr lang="nl-NL" dirty="0"/>
                <a:t>D   1/16 deel van  C  wordt afgevoerd.</a:t>
              </a:r>
            </a:p>
            <a:p>
              <a:endParaRPr lang="nl-NL" dirty="0">
                <a:solidFill>
                  <a:srgbClr val="FF0000"/>
                </a:solidFill>
              </a:endParaRPr>
            </a:p>
            <a:p>
              <a:endParaRPr lang="nl-NL" dirty="0">
                <a:solidFill>
                  <a:srgbClr val="FF0000"/>
                </a:solidFill>
              </a:endParaRPr>
            </a:p>
          </p:txBody>
        </p:sp>
        <p:sp>
          <p:nvSpPr>
            <p:cNvPr id="7" name="Ovaal 6">
              <a:extLst>
                <a:ext uri="{FF2B5EF4-FFF2-40B4-BE49-F238E27FC236}">
                  <a16:creationId xmlns:a16="http://schemas.microsoft.com/office/drawing/2014/main" id="{DFF5E43B-E688-543D-482F-526D354D615D}"/>
                </a:ext>
              </a:extLst>
            </p:cNvPr>
            <p:cNvSpPr/>
            <p:nvPr/>
          </p:nvSpPr>
          <p:spPr>
            <a:xfrm>
              <a:off x="4805999" y="129600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75E87744-3939-7578-A48D-E52A2178A406}"/>
                </a:ext>
              </a:extLst>
            </p:cNvPr>
            <p:cNvSpPr/>
            <p:nvPr/>
          </p:nvSpPr>
          <p:spPr>
            <a:xfrm>
              <a:off x="4806000" y="76969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CBB5DC23-2EBC-A492-C84F-07D896D59881}"/>
                </a:ext>
              </a:extLst>
            </p:cNvPr>
            <p:cNvSpPr/>
            <p:nvPr/>
          </p:nvSpPr>
          <p:spPr>
            <a:xfrm>
              <a:off x="4805999"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C5F5AA6D-2E18-84FF-C741-63DF0C3F1476}"/>
                </a:ext>
              </a:extLst>
            </p:cNvPr>
            <p:cNvSpPr/>
            <p:nvPr/>
          </p:nvSpPr>
          <p:spPr>
            <a:xfrm>
              <a:off x="6480000"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06411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007" cy="6857999"/>
          </a:xfrm>
          <a:prstGeom prst="rect">
            <a:avLst/>
          </a:prstGeom>
        </p:spPr>
      </p:pic>
      <p:pic>
        <p:nvPicPr>
          <p:cNvPr id="3" name="Afbeelding 2"/>
          <p:cNvPicPr>
            <a:picLocks noChangeAspect="1"/>
          </p:cNvPicPr>
          <p:nvPr/>
        </p:nvPicPr>
        <p:blipFill rotWithShape="1">
          <a:blip r:embed="rId3" cstate="print">
            <a:extLst>
              <a:ext uri="{28A0092B-C50C-407E-A947-70E740481C1C}">
                <a14:useLocalDpi xmlns:a14="http://schemas.microsoft.com/office/drawing/2010/main" val="0"/>
              </a:ext>
            </a:extLst>
          </a:blip>
          <a:srcRect l="22374" r="24600"/>
          <a:stretch/>
        </p:blipFill>
        <p:spPr>
          <a:xfrm>
            <a:off x="0" y="0"/>
            <a:ext cx="4589092" cy="6793907"/>
          </a:xfrm>
          <a:prstGeom prst="rect">
            <a:avLst/>
          </a:prstGeom>
        </p:spPr>
      </p:pic>
      <p:sp>
        <p:nvSpPr>
          <p:cNvPr id="4" name="Tekstvak 3"/>
          <p:cNvSpPr txBox="1"/>
          <p:nvPr/>
        </p:nvSpPr>
        <p:spPr>
          <a:xfrm>
            <a:off x="153824" y="8546"/>
            <a:ext cx="8989182" cy="6863417"/>
          </a:xfrm>
          <a:prstGeom prst="rect">
            <a:avLst/>
          </a:prstGeom>
          <a:noFill/>
        </p:spPr>
        <p:txBody>
          <a:bodyPr wrap="square" rtlCol="0">
            <a:spAutoFit/>
          </a:bodyPr>
          <a:lstStyle/>
          <a:p>
            <a:r>
              <a:rPr lang="nl-NL" sz="4400" dirty="0">
                <a:solidFill>
                  <a:srgbClr val="FF0000"/>
                </a:solidFill>
                <a:effectLst>
                  <a:outerShdw blurRad="38100" dist="38100" dir="2700000" algn="tl">
                    <a:srgbClr val="000000">
                      <a:alpha val="43137"/>
                    </a:srgbClr>
                  </a:outerShdw>
                </a:effectLst>
              </a:rPr>
              <a:t>Batchproces              Continuproces</a:t>
            </a:r>
          </a:p>
          <a:p>
            <a:endParaRPr lang="nl-NL" sz="4400" dirty="0">
              <a:solidFill>
                <a:schemeClr val="bg1"/>
              </a:solidFill>
            </a:endParaRPr>
          </a:p>
          <a:p>
            <a:endParaRPr lang="nl-NL" sz="4400" dirty="0">
              <a:solidFill>
                <a:schemeClr val="bg1"/>
              </a:solidFill>
            </a:endParaRPr>
          </a:p>
          <a:p>
            <a:endParaRPr lang="nl-NL" sz="4400" dirty="0">
              <a:solidFill>
                <a:schemeClr val="bg1"/>
              </a:solidFill>
            </a:endParaRPr>
          </a:p>
          <a:p>
            <a:endParaRPr lang="nl-NL" sz="4400" dirty="0">
              <a:solidFill>
                <a:schemeClr val="bg1"/>
              </a:solidFill>
            </a:endParaRPr>
          </a:p>
          <a:p>
            <a:endParaRPr lang="nl-NL" sz="4400" dirty="0">
              <a:solidFill>
                <a:schemeClr val="bg1"/>
              </a:solidFill>
            </a:endParaRPr>
          </a:p>
          <a:p>
            <a:endParaRPr lang="nl-NL" sz="4400" dirty="0">
              <a:solidFill>
                <a:schemeClr val="bg1"/>
              </a:solidFill>
            </a:endParaRPr>
          </a:p>
          <a:p>
            <a:endParaRPr lang="nl-NL" sz="4400" dirty="0">
              <a:solidFill>
                <a:schemeClr val="bg1"/>
              </a:solidFill>
            </a:endParaRPr>
          </a:p>
          <a:p>
            <a:endParaRPr lang="nl-NL" sz="4400" dirty="0">
              <a:solidFill>
                <a:schemeClr val="bg1"/>
              </a:solidFill>
            </a:endParaRPr>
          </a:p>
          <a:p>
            <a:r>
              <a:rPr lang="nl-NL" sz="4400" dirty="0">
                <a:solidFill>
                  <a:schemeClr val="bg1"/>
                </a:solidFill>
              </a:rPr>
              <a:t>            </a:t>
            </a:r>
            <a:endParaRPr lang="nl-NL" sz="4400" dirty="0">
              <a:solidFill>
                <a:srgbClr val="FF0000"/>
              </a:solidFill>
            </a:endParaRPr>
          </a:p>
        </p:txBody>
      </p:sp>
    </p:spTree>
    <p:extLst>
      <p:ext uri="{BB962C8B-B14F-4D97-AF65-F5344CB8AC3E}">
        <p14:creationId xmlns:p14="http://schemas.microsoft.com/office/powerpoint/2010/main" val="403167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graphicFrame>
        <p:nvGraphicFramePr>
          <p:cNvPr id="2" name="Tabel 1"/>
          <p:cNvGraphicFramePr>
            <a:graphicFrameLocks noGrp="1"/>
          </p:cNvGraphicFramePr>
          <p:nvPr/>
        </p:nvGraphicFramePr>
        <p:xfrm>
          <a:off x="3419912" y="3290160"/>
          <a:ext cx="5027803" cy="3327400"/>
        </p:xfrm>
        <a:graphic>
          <a:graphicData uri="http://schemas.openxmlformats.org/drawingml/2006/table">
            <a:tbl>
              <a:tblPr firstRow="1" bandRow="1">
                <a:tableStyleId>{5C22544A-7EE6-4342-B048-85BDC9FD1C3A}</a:tableStyleId>
              </a:tblPr>
              <a:tblGrid>
                <a:gridCol w="900418">
                  <a:extLst>
                    <a:ext uri="{9D8B030D-6E8A-4147-A177-3AD203B41FA5}">
                      <a16:colId xmlns:a16="http://schemas.microsoft.com/office/drawing/2014/main" val="20000"/>
                    </a:ext>
                  </a:extLst>
                </a:gridCol>
                <a:gridCol w="906011">
                  <a:extLst>
                    <a:ext uri="{9D8B030D-6E8A-4147-A177-3AD203B41FA5}">
                      <a16:colId xmlns:a16="http://schemas.microsoft.com/office/drawing/2014/main" val="20001"/>
                    </a:ext>
                  </a:extLst>
                </a:gridCol>
                <a:gridCol w="1065402">
                  <a:extLst>
                    <a:ext uri="{9D8B030D-6E8A-4147-A177-3AD203B41FA5}">
                      <a16:colId xmlns:a16="http://schemas.microsoft.com/office/drawing/2014/main" val="20002"/>
                    </a:ext>
                  </a:extLst>
                </a:gridCol>
                <a:gridCol w="1077986">
                  <a:extLst>
                    <a:ext uri="{9D8B030D-6E8A-4147-A177-3AD203B41FA5}">
                      <a16:colId xmlns:a16="http://schemas.microsoft.com/office/drawing/2014/main" val="20003"/>
                    </a:ext>
                  </a:extLst>
                </a:gridCol>
                <a:gridCol w="1077986">
                  <a:extLst>
                    <a:ext uri="{9D8B030D-6E8A-4147-A177-3AD203B41FA5}">
                      <a16:colId xmlns:a16="http://schemas.microsoft.com/office/drawing/2014/main" val="20004"/>
                    </a:ext>
                  </a:extLst>
                </a:gridCol>
              </a:tblGrid>
              <a:tr h="370840">
                <a:tc gridSpan="5">
                  <a:txBody>
                    <a:bodyPr/>
                    <a:lstStyle/>
                    <a:p>
                      <a:r>
                        <a:rPr lang="nl-NL" dirty="0"/>
                        <a:t>                    N</a:t>
                      </a:r>
                      <a:r>
                        <a:rPr lang="nl-NL" baseline="-25000" dirty="0"/>
                        <a:t>2</a:t>
                      </a:r>
                      <a:r>
                        <a:rPr lang="nl-NL" dirty="0"/>
                        <a:t>       </a:t>
                      </a:r>
                      <a:r>
                        <a:rPr lang="nl-NL" dirty="0">
                          <a:solidFill>
                            <a:schemeClr val="tx1"/>
                          </a:solidFill>
                        </a:rPr>
                        <a:t>+</a:t>
                      </a:r>
                      <a:r>
                        <a:rPr lang="nl-NL" dirty="0"/>
                        <a:t>      3 H</a:t>
                      </a:r>
                      <a:r>
                        <a:rPr lang="nl-NL" baseline="-25000" dirty="0"/>
                        <a:t>2</a:t>
                      </a:r>
                      <a:r>
                        <a:rPr lang="nl-NL" dirty="0"/>
                        <a:t>            2 NH</a:t>
                      </a:r>
                      <a:r>
                        <a:rPr lang="nl-NL" baseline="-25000" dirty="0"/>
                        <a:t>3    </a:t>
                      </a:r>
                      <a:r>
                        <a:rPr lang="nl-NL" baseline="0" dirty="0"/>
                        <a:t>         </a:t>
                      </a:r>
                      <a:r>
                        <a:rPr lang="nl-NL" baseline="0" dirty="0">
                          <a:solidFill>
                            <a:schemeClr val="tx1"/>
                          </a:solidFill>
                        </a:rPr>
                        <a:t>Ar</a:t>
                      </a:r>
                      <a:endParaRPr lang="nl-NL"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a:p>
                  </a:txBody>
                  <a:tcPr/>
                </a:tc>
                <a:extLst>
                  <a:ext uri="{0D108BD9-81ED-4DB2-BD59-A6C34878D82A}">
                    <a16:rowId xmlns:a16="http://schemas.microsoft.com/office/drawing/2014/main" val="10000"/>
                  </a:ext>
                </a:extLst>
              </a:tr>
              <a:tr h="370840">
                <a:tc>
                  <a:txBody>
                    <a:bodyPr/>
                    <a:lstStyle/>
                    <a:p>
                      <a:pPr algn="ctr"/>
                      <a:r>
                        <a:rPr lang="nl-NL"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NL"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NL" dirty="0"/>
                        <a:t>- 20%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NL"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192</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NL" b="1">
                          <a:solidFill>
                            <a:srgbClr val="FF0000"/>
                          </a:solidFill>
                        </a:rPr>
                        <a:t>D - </a:t>
                      </a:r>
                      <a:r>
                        <a:rPr lang="nl-NL" b="1" baseline="30000">
                          <a:solidFill>
                            <a:srgbClr val="FF0000"/>
                          </a:solidFill>
                        </a:rPr>
                        <a:t>1</a:t>
                      </a:r>
                      <a:r>
                        <a:rPr lang="nl-NL" b="1">
                          <a:solidFill>
                            <a:srgbClr val="FF0000"/>
                          </a:solidFill>
                        </a:rPr>
                        <a:t>/</a:t>
                      </a:r>
                      <a:r>
                        <a:rPr lang="nl-NL" b="1" baseline="-25000">
                          <a:solidFill>
                            <a:srgbClr val="FF0000"/>
                          </a:solidFill>
                        </a:rPr>
                        <a:t>16</a:t>
                      </a:r>
                      <a:endParaRPr lang="nl-NL" b="1" baseline="-25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FF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FF0000"/>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endParaRPr lang="nl-NL" dirty="0"/>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r h="18542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7"/>
                  </a:ext>
                </a:extLst>
              </a:tr>
              <a:tr h="18542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8"/>
                  </a:ext>
                </a:extLst>
              </a:tr>
            </a:tbl>
          </a:graphicData>
        </a:graphic>
      </p:graphicFrame>
      <p:sp>
        <p:nvSpPr>
          <p:cNvPr id="15" name="Ovaal 14"/>
          <p:cNvSpPr/>
          <p:nvPr/>
        </p:nvSpPr>
        <p:spPr>
          <a:xfrm>
            <a:off x="3733200" y="372946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p:cNvSpPr/>
          <p:nvPr/>
        </p:nvSpPr>
        <p:spPr>
          <a:xfrm>
            <a:off x="3733199" y="4089847"/>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p:cNvSpPr/>
          <p:nvPr/>
        </p:nvSpPr>
        <p:spPr>
          <a:xfrm>
            <a:off x="3733198" y="4817538"/>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p:cNvSpPr/>
          <p:nvPr/>
        </p:nvSpPr>
        <p:spPr>
          <a:xfrm>
            <a:off x="3453078" y="5206863"/>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p:cNvSpPr/>
          <p:nvPr/>
        </p:nvSpPr>
        <p:spPr>
          <a:xfrm>
            <a:off x="3347208" y="2209443"/>
            <a:ext cx="914400" cy="914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CA12D466-2186-4FE8-BB6B-96DF69B66E2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Lst>
          </a:blip>
          <a:stretch>
            <a:fillRect/>
          </a:stretch>
        </p:blipFill>
        <p:spPr>
          <a:xfrm>
            <a:off x="6167456" y="3415653"/>
            <a:ext cx="257143" cy="200000"/>
          </a:xfrm>
          <a:prstGeom prst="rect">
            <a:avLst/>
          </a:prstGeom>
        </p:spPr>
      </p:pic>
      <p:grpSp>
        <p:nvGrpSpPr>
          <p:cNvPr id="3" name="Groep 2">
            <a:extLst>
              <a:ext uri="{FF2B5EF4-FFF2-40B4-BE49-F238E27FC236}">
                <a16:creationId xmlns:a16="http://schemas.microsoft.com/office/drawing/2014/main" id="{957E4160-6FBD-FB4D-1CDC-E18DE58A17D9}"/>
              </a:ext>
            </a:extLst>
          </p:cNvPr>
          <p:cNvGrpSpPr/>
          <p:nvPr/>
        </p:nvGrpSpPr>
        <p:grpSpPr>
          <a:xfrm>
            <a:off x="763397" y="427838"/>
            <a:ext cx="8548383" cy="2585323"/>
            <a:chOff x="763397" y="427838"/>
            <a:chExt cx="8548383" cy="2585323"/>
          </a:xfrm>
        </p:grpSpPr>
        <p:sp>
          <p:nvSpPr>
            <p:cNvPr id="6" name="Tekstvak 5">
              <a:extLst>
                <a:ext uri="{FF2B5EF4-FFF2-40B4-BE49-F238E27FC236}">
                  <a16:creationId xmlns:a16="http://schemas.microsoft.com/office/drawing/2014/main" id="{3CEB67F4-AFAF-1111-2AB6-3E6A158FC105}"/>
                </a:ext>
              </a:extLst>
            </p:cNvPr>
            <p:cNvSpPr txBox="1"/>
            <p:nvPr/>
          </p:nvSpPr>
          <p:spPr>
            <a:xfrm>
              <a:off x="763397" y="427838"/>
              <a:ext cx="8548383" cy="2585323"/>
            </a:xfrm>
            <a:prstGeom prst="rect">
              <a:avLst/>
            </a:prstGeom>
            <a:noFill/>
          </p:spPr>
          <p:txBody>
            <a:bodyPr wrap="square" rtlCol="0">
              <a:spAutoFit/>
            </a:bodyPr>
            <a:lstStyle/>
            <a:p>
              <a:r>
                <a:rPr lang="nl-NL" dirty="0"/>
                <a:t>				</a:t>
              </a:r>
            </a:p>
            <a:p>
              <a:r>
                <a:rPr lang="nl-NL" dirty="0"/>
                <a:t>				       A    molverhouding N</a:t>
              </a:r>
              <a:r>
                <a:rPr lang="nl-NL" baseline="-25000" dirty="0"/>
                <a:t>2 </a:t>
              </a:r>
              <a:r>
                <a:rPr lang="nl-NL" dirty="0"/>
                <a:t>: H</a:t>
              </a:r>
              <a:r>
                <a:rPr lang="nl-NL" baseline="-25000" dirty="0"/>
                <a:t>2 </a:t>
              </a:r>
              <a:r>
                <a:rPr lang="nl-NL" dirty="0"/>
                <a:t>: Ar = 80 : 240 : 1,0</a:t>
              </a:r>
            </a:p>
            <a:p>
              <a:endParaRPr lang="nl-NL" dirty="0"/>
            </a:p>
            <a:p>
              <a:r>
                <a:rPr lang="nl-NL" dirty="0"/>
                <a:t>				       B    samenstelling constant per minuut:</a:t>
              </a:r>
            </a:p>
            <a:p>
              <a:r>
                <a:rPr lang="nl-NL" dirty="0"/>
                <a:t>                                                                                   80 kmol N</a:t>
              </a:r>
              <a:r>
                <a:rPr lang="nl-NL" baseline="-25000" dirty="0"/>
                <a:t>2 </a:t>
              </a:r>
              <a:r>
                <a:rPr lang="nl-NL" dirty="0"/>
                <a:t>,</a:t>
              </a:r>
              <a:r>
                <a:rPr lang="nl-NL" baseline="-25000" dirty="0"/>
                <a:t>  </a:t>
              </a:r>
              <a:r>
                <a:rPr lang="nl-NL" dirty="0"/>
                <a:t>240 kmol H</a:t>
              </a:r>
              <a:r>
                <a:rPr lang="nl-NL" baseline="-25000" dirty="0"/>
                <a:t>2  </a:t>
              </a:r>
              <a:r>
                <a:rPr lang="nl-NL" dirty="0"/>
                <a:t>en</a:t>
              </a:r>
              <a:r>
                <a:rPr lang="nl-NL" baseline="-25000" dirty="0"/>
                <a:t> </a:t>
              </a:r>
              <a:r>
                <a:rPr lang="nl-NL" dirty="0"/>
                <a:t> 4,0 kmol Ar</a:t>
              </a:r>
            </a:p>
            <a:p>
              <a:endParaRPr lang="nl-NL" dirty="0">
                <a:solidFill>
                  <a:srgbClr val="FF0000"/>
                </a:solidFill>
              </a:endParaRPr>
            </a:p>
            <a:p>
              <a:r>
                <a:rPr lang="nl-NL" dirty="0">
                  <a:solidFill>
                    <a:srgbClr val="FF0000"/>
                  </a:solidFill>
                </a:rPr>
                <a:t>				       D   1/16 deel van  C  wordt afgevoerd.</a:t>
              </a:r>
            </a:p>
            <a:p>
              <a:endParaRPr lang="nl-NL" dirty="0">
                <a:solidFill>
                  <a:srgbClr val="FF0000"/>
                </a:solidFill>
              </a:endParaRPr>
            </a:p>
            <a:p>
              <a:endParaRPr lang="nl-NL" dirty="0">
                <a:solidFill>
                  <a:srgbClr val="FF0000"/>
                </a:solidFill>
              </a:endParaRPr>
            </a:p>
          </p:txBody>
        </p:sp>
        <p:sp>
          <p:nvSpPr>
            <p:cNvPr id="7" name="Ovaal 6">
              <a:extLst>
                <a:ext uri="{FF2B5EF4-FFF2-40B4-BE49-F238E27FC236}">
                  <a16:creationId xmlns:a16="http://schemas.microsoft.com/office/drawing/2014/main" id="{2B6AC2C6-F50A-4826-E7B6-17B4517A09A4}"/>
                </a:ext>
              </a:extLst>
            </p:cNvPr>
            <p:cNvSpPr/>
            <p:nvPr/>
          </p:nvSpPr>
          <p:spPr>
            <a:xfrm>
              <a:off x="4805999" y="129600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2601CC82-948E-2F45-2E82-32E5A113D47D}"/>
                </a:ext>
              </a:extLst>
            </p:cNvPr>
            <p:cNvSpPr/>
            <p:nvPr/>
          </p:nvSpPr>
          <p:spPr>
            <a:xfrm>
              <a:off x="4806000" y="76969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0756E4AD-F0E9-156D-1384-2E1D0FB1C742}"/>
                </a:ext>
              </a:extLst>
            </p:cNvPr>
            <p:cNvSpPr/>
            <p:nvPr/>
          </p:nvSpPr>
          <p:spPr>
            <a:xfrm>
              <a:off x="4805999"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5FC08D26-4989-A1E2-7DEB-DFE1BD8E41C5}"/>
                </a:ext>
              </a:extLst>
            </p:cNvPr>
            <p:cNvSpPr/>
            <p:nvPr/>
          </p:nvSpPr>
          <p:spPr>
            <a:xfrm>
              <a:off x="6480000"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78200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graphicFrame>
        <p:nvGraphicFramePr>
          <p:cNvPr id="2" name="Tabel 1"/>
          <p:cNvGraphicFramePr>
            <a:graphicFrameLocks noGrp="1"/>
          </p:cNvGraphicFramePr>
          <p:nvPr/>
        </p:nvGraphicFramePr>
        <p:xfrm>
          <a:off x="3419912" y="3290160"/>
          <a:ext cx="5027803" cy="3327400"/>
        </p:xfrm>
        <a:graphic>
          <a:graphicData uri="http://schemas.openxmlformats.org/drawingml/2006/table">
            <a:tbl>
              <a:tblPr firstRow="1" bandRow="1">
                <a:tableStyleId>{5C22544A-7EE6-4342-B048-85BDC9FD1C3A}</a:tableStyleId>
              </a:tblPr>
              <a:tblGrid>
                <a:gridCol w="900418">
                  <a:extLst>
                    <a:ext uri="{9D8B030D-6E8A-4147-A177-3AD203B41FA5}">
                      <a16:colId xmlns:a16="http://schemas.microsoft.com/office/drawing/2014/main" val="20000"/>
                    </a:ext>
                  </a:extLst>
                </a:gridCol>
                <a:gridCol w="906011">
                  <a:extLst>
                    <a:ext uri="{9D8B030D-6E8A-4147-A177-3AD203B41FA5}">
                      <a16:colId xmlns:a16="http://schemas.microsoft.com/office/drawing/2014/main" val="20001"/>
                    </a:ext>
                  </a:extLst>
                </a:gridCol>
                <a:gridCol w="1065402">
                  <a:extLst>
                    <a:ext uri="{9D8B030D-6E8A-4147-A177-3AD203B41FA5}">
                      <a16:colId xmlns:a16="http://schemas.microsoft.com/office/drawing/2014/main" val="20002"/>
                    </a:ext>
                  </a:extLst>
                </a:gridCol>
                <a:gridCol w="1077986">
                  <a:extLst>
                    <a:ext uri="{9D8B030D-6E8A-4147-A177-3AD203B41FA5}">
                      <a16:colId xmlns:a16="http://schemas.microsoft.com/office/drawing/2014/main" val="20003"/>
                    </a:ext>
                  </a:extLst>
                </a:gridCol>
                <a:gridCol w="1077986">
                  <a:extLst>
                    <a:ext uri="{9D8B030D-6E8A-4147-A177-3AD203B41FA5}">
                      <a16:colId xmlns:a16="http://schemas.microsoft.com/office/drawing/2014/main" val="20004"/>
                    </a:ext>
                  </a:extLst>
                </a:gridCol>
              </a:tblGrid>
              <a:tr h="370840">
                <a:tc gridSpan="5">
                  <a:txBody>
                    <a:bodyPr/>
                    <a:lstStyle/>
                    <a:p>
                      <a:r>
                        <a:rPr lang="nl-NL" dirty="0"/>
                        <a:t>                    N</a:t>
                      </a:r>
                      <a:r>
                        <a:rPr lang="nl-NL" baseline="-25000" dirty="0"/>
                        <a:t>2</a:t>
                      </a:r>
                      <a:r>
                        <a:rPr lang="nl-NL" dirty="0"/>
                        <a:t>       </a:t>
                      </a:r>
                      <a:r>
                        <a:rPr lang="nl-NL" dirty="0">
                          <a:solidFill>
                            <a:schemeClr val="tx1"/>
                          </a:solidFill>
                        </a:rPr>
                        <a:t>+</a:t>
                      </a:r>
                      <a:r>
                        <a:rPr lang="nl-NL" dirty="0"/>
                        <a:t>      3 H</a:t>
                      </a:r>
                      <a:r>
                        <a:rPr lang="nl-NL" baseline="-25000" dirty="0"/>
                        <a:t>2</a:t>
                      </a:r>
                      <a:r>
                        <a:rPr lang="nl-NL" dirty="0"/>
                        <a:t>            2 NH</a:t>
                      </a:r>
                      <a:r>
                        <a:rPr lang="nl-NL" baseline="-25000" dirty="0"/>
                        <a:t>3    </a:t>
                      </a:r>
                      <a:r>
                        <a:rPr lang="nl-NL" baseline="0" dirty="0"/>
                        <a:t>         </a:t>
                      </a:r>
                      <a:r>
                        <a:rPr lang="nl-NL" baseline="0" dirty="0">
                          <a:solidFill>
                            <a:schemeClr val="tx1"/>
                          </a:solidFill>
                        </a:rPr>
                        <a:t>Ar</a:t>
                      </a:r>
                      <a:endParaRPr lang="nl-NL"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a:p>
                  </a:txBody>
                  <a:tcPr/>
                </a:tc>
                <a:extLst>
                  <a:ext uri="{0D108BD9-81ED-4DB2-BD59-A6C34878D82A}">
                    <a16:rowId xmlns:a16="http://schemas.microsoft.com/office/drawing/2014/main" val="10000"/>
                  </a:ext>
                </a:extLst>
              </a:tr>
              <a:tr h="370840">
                <a:tc>
                  <a:txBody>
                    <a:bodyPr/>
                    <a:lstStyle/>
                    <a:p>
                      <a:pPr algn="ctr"/>
                      <a:r>
                        <a:rPr lang="nl-NL"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NL"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NL" dirty="0"/>
                        <a:t>- 20%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NL"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64</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192</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NL" dirty="0"/>
                        <a:t>D - </a:t>
                      </a:r>
                      <a:r>
                        <a:rPr lang="nl-NL" baseline="30000" dirty="0"/>
                        <a:t>1</a:t>
                      </a:r>
                      <a:r>
                        <a:rPr lang="nl-NL" dirty="0"/>
                        <a:t>/</a:t>
                      </a:r>
                      <a:r>
                        <a:rPr lang="nl-NL" baseline="-250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NL" b="1" dirty="0">
                          <a:solidFill>
                            <a:srgbClr val="FF000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FF0000"/>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FF0000"/>
                          </a:solidFill>
                        </a:rPr>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5420">
                <a:tc>
                  <a:txBody>
                    <a:bodyPr/>
                    <a:lstStyle/>
                    <a:p>
                      <a:pPr algn="ctr"/>
                      <a:endParaRPr lang="nl-NL" dirty="0"/>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tc>
                  <a:txBody>
                    <a:bodyPr/>
                    <a:lstStyle/>
                    <a:p>
                      <a:pPr algn="ctr"/>
                      <a:endParaRPr lang="nl-NL" dirty="0">
                        <a:solidFill>
                          <a:srgbClr val="FF0000"/>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r h="185420">
                <a:tc>
                  <a:txBody>
                    <a:bodyPr/>
                    <a:lstStyle/>
                    <a:p>
                      <a:pPr algn="ctr"/>
                      <a:endParaRPr lang="nl-NL" dirty="0"/>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tc>
                  <a:txBody>
                    <a:bodyPr/>
                    <a:lstStyle/>
                    <a:p>
                      <a:pPr algn="ctr"/>
                      <a:endParaRPr lang="nl-NL" dirty="0">
                        <a:solidFill>
                          <a:srgbClr val="FF0000"/>
                        </a:solidFill>
                      </a:endParaRPr>
                    </a:p>
                  </a:txBody>
                  <a:tcPr/>
                </a:tc>
                <a:extLst>
                  <a:ext uri="{0D108BD9-81ED-4DB2-BD59-A6C34878D82A}">
                    <a16:rowId xmlns:a16="http://schemas.microsoft.com/office/drawing/2014/main" val="10008"/>
                  </a:ext>
                </a:extLst>
              </a:tr>
            </a:tbl>
          </a:graphicData>
        </a:graphic>
      </p:graphicFrame>
      <p:sp>
        <p:nvSpPr>
          <p:cNvPr id="15" name="Ovaal 14"/>
          <p:cNvSpPr/>
          <p:nvPr/>
        </p:nvSpPr>
        <p:spPr>
          <a:xfrm>
            <a:off x="3733200" y="372946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p:cNvSpPr/>
          <p:nvPr/>
        </p:nvSpPr>
        <p:spPr>
          <a:xfrm>
            <a:off x="3733199" y="4089847"/>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p:cNvSpPr/>
          <p:nvPr/>
        </p:nvSpPr>
        <p:spPr>
          <a:xfrm>
            <a:off x="3733198" y="4817538"/>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p:cNvSpPr/>
          <p:nvPr/>
        </p:nvSpPr>
        <p:spPr>
          <a:xfrm>
            <a:off x="3733197" y="5577376"/>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p:cNvSpPr/>
          <p:nvPr/>
        </p:nvSpPr>
        <p:spPr>
          <a:xfrm>
            <a:off x="3453078" y="5206863"/>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p:cNvSpPr/>
          <p:nvPr/>
        </p:nvSpPr>
        <p:spPr>
          <a:xfrm>
            <a:off x="1653451" y="585133"/>
            <a:ext cx="914400" cy="914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a:extLst>
              <a:ext uri="{FF2B5EF4-FFF2-40B4-BE49-F238E27FC236}">
                <a16:creationId xmlns:a16="http://schemas.microsoft.com/office/drawing/2014/main" id="{7F3FF6C0-F5ED-4A1E-8C1B-F078AE05E92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Lst>
          </a:blip>
          <a:stretch>
            <a:fillRect/>
          </a:stretch>
        </p:blipFill>
        <p:spPr>
          <a:xfrm>
            <a:off x="6167456" y="3415653"/>
            <a:ext cx="257143" cy="200000"/>
          </a:xfrm>
          <a:prstGeom prst="rect">
            <a:avLst/>
          </a:prstGeom>
        </p:spPr>
      </p:pic>
    </p:spTree>
    <p:extLst>
      <p:ext uri="{BB962C8B-B14F-4D97-AF65-F5344CB8AC3E}">
        <p14:creationId xmlns:p14="http://schemas.microsoft.com/office/powerpoint/2010/main" val="108526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sp>
        <p:nvSpPr>
          <p:cNvPr id="5" name="Tekstvak 4"/>
          <p:cNvSpPr txBox="1"/>
          <p:nvPr/>
        </p:nvSpPr>
        <p:spPr>
          <a:xfrm>
            <a:off x="763397" y="427838"/>
            <a:ext cx="8548383" cy="2862322"/>
          </a:xfrm>
          <a:prstGeom prst="rect">
            <a:avLst/>
          </a:prstGeom>
          <a:noFill/>
        </p:spPr>
        <p:txBody>
          <a:bodyPr wrap="square" rtlCol="0">
            <a:spAutoFit/>
          </a:bodyPr>
          <a:lstStyle/>
          <a:p>
            <a:r>
              <a:rPr lang="nl-NL" dirty="0"/>
              <a:t>				</a:t>
            </a:r>
            <a:endParaRPr lang="nl-NL" dirty="0">
              <a:solidFill>
                <a:srgbClr val="FF0000"/>
              </a:solidFill>
            </a:endParaRPr>
          </a:p>
          <a:p>
            <a:r>
              <a:rPr lang="nl-NL" dirty="0">
                <a:solidFill>
                  <a:srgbClr val="FF0000"/>
                </a:solidFill>
              </a:rPr>
              <a:t>				       </a:t>
            </a:r>
            <a:r>
              <a:rPr lang="nl-NL" dirty="0"/>
              <a:t>A</a:t>
            </a:r>
            <a:r>
              <a:rPr lang="nl-NL" dirty="0">
                <a:solidFill>
                  <a:srgbClr val="FF0000"/>
                </a:solidFill>
              </a:rPr>
              <a:t>    </a:t>
            </a:r>
            <a:r>
              <a:rPr lang="nl-NL" dirty="0"/>
              <a:t>molverhouding N</a:t>
            </a:r>
            <a:r>
              <a:rPr lang="nl-NL" baseline="-25000" dirty="0"/>
              <a:t>2 </a:t>
            </a:r>
            <a:r>
              <a:rPr lang="nl-NL" dirty="0"/>
              <a:t>: H</a:t>
            </a:r>
            <a:r>
              <a:rPr lang="nl-NL" baseline="-25000" dirty="0"/>
              <a:t>2 </a:t>
            </a:r>
            <a:r>
              <a:rPr lang="nl-NL" dirty="0"/>
              <a:t>: Ar = 80 : 240 : 1,0</a:t>
            </a:r>
          </a:p>
          <a:p>
            <a:endParaRPr lang="nl-NL" dirty="0">
              <a:solidFill>
                <a:srgbClr val="FF0000"/>
              </a:solidFill>
            </a:endParaRPr>
          </a:p>
          <a:p>
            <a:r>
              <a:rPr lang="nl-NL" dirty="0">
                <a:solidFill>
                  <a:srgbClr val="FF0000"/>
                </a:solidFill>
              </a:rPr>
              <a:t>				       B    samenstelling constant.</a:t>
            </a:r>
          </a:p>
          <a:p>
            <a:r>
              <a:rPr lang="nl-NL" dirty="0">
                <a:solidFill>
                  <a:srgbClr val="FF0000"/>
                </a:solidFill>
              </a:rPr>
              <a:t>				             </a:t>
            </a:r>
            <a:r>
              <a:rPr lang="nl-NL" sz="400" dirty="0">
                <a:solidFill>
                  <a:srgbClr val="FF0000"/>
                </a:solidFill>
              </a:rPr>
              <a:t> </a:t>
            </a:r>
            <a:r>
              <a:rPr lang="nl-NL" dirty="0">
                <a:solidFill>
                  <a:srgbClr val="FF0000"/>
                </a:solidFill>
              </a:rPr>
              <a:t>per minuut:</a:t>
            </a:r>
          </a:p>
          <a:p>
            <a:r>
              <a:rPr lang="nl-NL" dirty="0">
                <a:solidFill>
                  <a:srgbClr val="FF0000"/>
                </a:solidFill>
              </a:rPr>
              <a:t>                                                                                   80 kmol N</a:t>
            </a:r>
            <a:r>
              <a:rPr lang="nl-NL" baseline="-25000" dirty="0">
                <a:solidFill>
                  <a:srgbClr val="FF0000"/>
                </a:solidFill>
              </a:rPr>
              <a:t>2 </a:t>
            </a:r>
            <a:r>
              <a:rPr lang="nl-NL" dirty="0">
                <a:solidFill>
                  <a:srgbClr val="FF0000"/>
                </a:solidFill>
              </a:rPr>
              <a:t>,</a:t>
            </a:r>
            <a:r>
              <a:rPr lang="nl-NL" baseline="-25000" dirty="0">
                <a:solidFill>
                  <a:srgbClr val="FF0000"/>
                </a:solidFill>
              </a:rPr>
              <a:t>  </a:t>
            </a:r>
            <a:r>
              <a:rPr lang="nl-NL" dirty="0">
                <a:solidFill>
                  <a:srgbClr val="FF0000"/>
                </a:solidFill>
              </a:rPr>
              <a:t>240 kmol H</a:t>
            </a:r>
            <a:r>
              <a:rPr lang="nl-NL" baseline="-25000" dirty="0">
                <a:solidFill>
                  <a:srgbClr val="FF0000"/>
                </a:solidFill>
              </a:rPr>
              <a:t>2  </a:t>
            </a:r>
            <a:r>
              <a:rPr lang="nl-NL" dirty="0">
                <a:solidFill>
                  <a:srgbClr val="FF0000"/>
                </a:solidFill>
              </a:rPr>
              <a:t>en</a:t>
            </a:r>
            <a:r>
              <a:rPr lang="nl-NL" baseline="-25000" dirty="0">
                <a:solidFill>
                  <a:srgbClr val="FF0000"/>
                </a:solidFill>
              </a:rPr>
              <a:t> </a:t>
            </a:r>
            <a:r>
              <a:rPr lang="nl-NL" dirty="0">
                <a:solidFill>
                  <a:srgbClr val="FF0000"/>
                </a:solidFill>
              </a:rPr>
              <a:t> 4,0 kmol Ar</a:t>
            </a:r>
          </a:p>
          <a:p>
            <a:endParaRPr lang="nl-NL" dirty="0">
              <a:solidFill>
                <a:srgbClr val="FF0000"/>
              </a:solidFill>
            </a:endParaRPr>
          </a:p>
          <a:p>
            <a:r>
              <a:rPr lang="nl-NL" dirty="0">
                <a:solidFill>
                  <a:srgbClr val="FF0000"/>
                </a:solidFill>
              </a:rPr>
              <a:t>				       </a:t>
            </a:r>
            <a:r>
              <a:rPr lang="nl-NL" dirty="0"/>
              <a:t>D</a:t>
            </a:r>
            <a:r>
              <a:rPr lang="nl-NL" dirty="0">
                <a:solidFill>
                  <a:srgbClr val="FF0000"/>
                </a:solidFill>
              </a:rPr>
              <a:t>   </a:t>
            </a:r>
            <a:r>
              <a:rPr lang="nl-NL" dirty="0"/>
              <a:t>1/16 deel van C wordt afgevoerd.</a:t>
            </a:r>
          </a:p>
          <a:p>
            <a:endParaRPr lang="nl-NL" dirty="0">
              <a:solidFill>
                <a:srgbClr val="FF0000"/>
              </a:solidFill>
            </a:endParaRPr>
          </a:p>
          <a:p>
            <a:endParaRPr lang="nl-NL" dirty="0">
              <a:solidFill>
                <a:srgbClr val="FF0000"/>
              </a:solidFill>
            </a:endParaRPr>
          </a:p>
        </p:txBody>
      </p:sp>
      <p:graphicFrame>
        <p:nvGraphicFramePr>
          <p:cNvPr id="2" name="Tabel 1"/>
          <p:cNvGraphicFramePr>
            <a:graphicFrameLocks noGrp="1"/>
          </p:cNvGraphicFramePr>
          <p:nvPr/>
        </p:nvGraphicFramePr>
        <p:xfrm>
          <a:off x="3419912" y="3290160"/>
          <a:ext cx="5027803" cy="3327400"/>
        </p:xfrm>
        <a:graphic>
          <a:graphicData uri="http://schemas.openxmlformats.org/drawingml/2006/table">
            <a:tbl>
              <a:tblPr firstRow="1" bandRow="1">
                <a:tableStyleId>{5C22544A-7EE6-4342-B048-85BDC9FD1C3A}</a:tableStyleId>
              </a:tblPr>
              <a:tblGrid>
                <a:gridCol w="900418">
                  <a:extLst>
                    <a:ext uri="{9D8B030D-6E8A-4147-A177-3AD203B41FA5}">
                      <a16:colId xmlns:a16="http://schemas.microsoft.com/office/drawing/2014/main" val="20000"/>
                    </a:ext>
                  </a:extLst>
                </a:gridCol>
                <a:gridCol w="906011">
                  <a:extLst>
                    <a:ext uri="{9D8B030D-6E8A-4147-A177-3AD203B41FA5}">
                      <a16:colId xmlns:a16="http://schemas.microsoft.com/office/drawing/2014/main" val="20001"/>
                    </a:ext>
                  </a:extLst>
                </a:gridCol>
                <a:gridCol w="1065402">
                  <a:extLst>
                    <a:ext uri="{9D8B030D-6E8A-4147-A177-3AD203B41FA5}">
                      <a16:colId xmlns:a16="http://schemas.microsoft.com/office/drawing/2014/main" val="20002"/>
                    </a:ext>
                  </a:extLst>
                </a:gridCol>
                <a:gridCol w="1077986">
                  <a:extLst>
                    <a:ext uri="{9D8B030D-6E8A-4147-A177-3AD203B41FA5}">
                      <a16:colId xmlns:a16="http://schemas.microsoft.com/office/drawing/2014/main" val="20003"/>
                    </a:ext>
                  </a:extLst>
                </a:gridCol>
                <a:gridCol w="1077986">
                  <a:extLst>
                    <a:ext uri="{9D8B030D-6E8A-4147-A177-3AD203B41FA5}">
                      <a16:colId xmlns:a16="http://schemas.microsoft.com/office/drawing/2014/main" val="20004"/>
                    </a:ext>
                  </a:extLst>
                </a:gridCol>
              </a:tblGrid>
              <a:tr h="370840">
                <a:tc gridSpan="5">
                  <a:txBody>
                    <a:bodyPr/>
                    <a:lstStyle/>
                    <a:p>
                      <a:r>
                        <a:rPr lang="nl-NL" dirty="0"/>
                        <a:t>                    N</a:t>
                      </a:r>
                      <a:r>
                        <a:rPr lang="nl-NL" baseline="-25000" dirty="0"/>
                        <a:t>2</a:t>
                      </a:r>
                      <a:r>
                        <a:rPr lang="nl-NL" dirty="0"/>
                        <a:t>       </a:t>
                      </a:r>
                      <a:r>
                        <a:rPr lang="nl-NL" dirty="0">
                          <a:solidFill>
                            <a:schemeClr val="tx1"/>
                          </a:solidFill>
                        </a:rPr>
                        <a:t>+ </a:t>
                      </a:r>
                      <a:r>
                        <a:rPr lang="nl-NL" dirty="0"/>
                        <a:t>     3 H</a:t>
                      </a:r>
                      <a:r>
                        <a:rPr lang="nl-NL" baseline="-25000" dirty="0"/>
                        <a:t>2</a:t>
                      </a:r>
                      <a:r>
                        <a:rPr lang="nl-NL" dirty="0"/>
                        <a:t>            2 NH</a:t>
                      </a:r>
                      <a:r>
                        <a:rPr lang="nl-NL" baseline="-25000" dirty="0"/>
                        <a:t>3    </a:t>
                      </a:r>
                      <a:r>
                        <a:rPr lang="nl-NL" baseline="0" dirty="0"/>
                        <a:t>         </a:t>
                      </a:r>
                      <a:r>
                        <a:rPr lang="nl-NL" baseline="0" dirty="0">
                          <a:solidFill>
                            <a:schemeClr val="tx1"/>
                          </a:solidFill>
                        </a:rPr>
                        <a:t>Ar</a:t>
                      </a:r>
                      <a:endParaRPr lang="nl-NL"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a:p>
                  </a:txBody>
                  <a:tcPr/>
                </a:tc>
                <a:extLst>
                  <a:ext uri="{0D108BD9-81ED-4DB2-BD59-A6C34878D82A}">
                    <a16:rowId xmlns:a16="http://schemas.microsoft.com/office/drawing/2014/main" val="10000"/>
                  </a:ext>
                </a:extLst>
              </a:tr>
              <a:tr h="370840">
                <a:tc>
                  <a:txBody>
                    <a:bodyPr/>
                    <a:lstStyle/>
                    <a:p>
                      <a:pPr algn="ctr"/>
                      <a:r>
                        <a:rPr lang="nl-NL"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NL"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NL" dirty="0"/>
                        <a:t>- 20%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NL"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192</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NL"/>
                        <a:t>D - </a:t>
                      </a:r>
                      <a:r>
                        <a:rPr lang="nl-NL" baseline="30000"/>
                        <a:t>1</a:t>
                      </a:r>
                      <a:r>
                        <a:rPr lang="nl-NL"/>
                        <a:t>/</a:t>
                      </a:r>
                      <a:r>
                        <a:rPr lang="nl-NL" baseline="-25000"/>
                        <a:t>16</a:t>
                      </a:r>
                      <a:endParaRPr lang="nl-NL"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NL"/>
                        <a:t>E</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60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5420">
                <a:tc>
                  <a:txBody>
                    <a:bodyPr/>
                    <a:lstStyle/>
                    <a:p>
                      <a:pPr algn="ctr"/>
                      <a:r>
                        <a:rPr lang="nl-NL" b="0" dirty="0">
                          <a:solidFill>
                            <a:srgbClr val="FF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5420">
                <a:tc>
                  <a:txBody>
                    <a:bodyPr/>
                    <a:lstStyle/>
                    <a:p>
                      <a:pPr algn="ctr"/>
                      <a:r>
                        <a:rPr lang="nl-NL" b="1" dirty="0">
                          <a:solidFill>
                            <a:srgbClr val="FF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FF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FF0000"/>
                          </a:solidFill>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2" name="Ovaal 11"/>
          <p:cNvSpPr/>
          <p:nvPr/>
        </p:nvSpPr>
        <p:spPr>
          <a:xfrm>
            <a:off x="4806000" y="76969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p:cNvSpPr/>
          <p:nvPr/>
        </p:nvSpPr>
        <p:spPr>
          <a:xfrm>
            <a:off x="4805999" y="129600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p:cNvSpPr/>
          <p:nvPr/>
        </p:nvSpPr>
        <p:spPr>
          <a:xfrm>
            <a:off x="4805999" y="239400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p:cNvSpPr/>
          <p:nvPr/>
        </p:nvSpPr>
        <p:spPr>
          <a:xfrm>
            <a:off x="3733200" y="372946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p:cNvSpPr/>
          <p:nvPr/>
        </p:nvSpPr>
        <p:spPr>
          <a:xfrm>
            <a:off x="3733199" y="4089847"/>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p:cNvSpPr/>
          <p:nvPr/>
        </p:nvSpPr>
        <p:spPr>
          <a:xfrm>
            <a:off x="3733198" y="4817538"/>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p:cNvSpPr/>
          <p:nvPr/>
        </p:nvSpPr>
        <p:spPr>
          <a:xfrm>
            <a:off x="3733197" y="5577376"/>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p:cNvSpPr/>
          <p:nvPr/>
        </p:nvSpPr>
        <p:spPr>
          <a:xfrm>
            <a:off x="3733196" y="5943973"/>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p:cNvSpPr/>
          <p:nvPr/>
        </p:nvSpPr>
        <p:spPr>
          <a:xfrm>
            <a:off x="3733195" y="6314486"/>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p:cNvSpPr/>
          <p:nvPr/>
        </p:nvSpPr>
        <p:spPr>
          <a:xfrm>
            <a:off x="3453078" y="5206863"/>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Afbeelding 22">
            <a:extLst>
              <a:ext uri="{FF2B5EF4-FFF2-40B4-BE49-F238E27FC236}">
                <a16:creationId xmlns:a16="http://schemas.microsoft.com/office/drawing/2014/main" id="{B7719DFC-2338-4A30-B857-D621A296B4B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Lst>
          </a:blip>
          <a:stretch>
            <a:fillRect/>
          </a:stretch>
        </p:blipFill>
        <p:spPr>
          <a:xfrm>
            <a:off x="6167456" y="3415653"/>
            <a:ext cx="257143" cy="200000"/>
          </a:xfrm>
          <a:prstGeom prst="rect">
            <a:avLst/>
          </a:prstGeom>
        </p:spPr>
      </p:pic>
      <p:sp>
        <p:nvSpPr>
          <p:cNvPr id="25" name="Ovaal 24">
            <a:extLst>
              <a:ext uri="{FF2B5EF4-FFF2-40B4-BE49-F238E27FC236}">
                <a16:creationId xmlns:a16="http://schemas.microsoft.com/office/drawing/2014/main" id="{8A663F0E-EA04-489B-884B-1C56FF5A00D3}"/>
              </a:ext>
            </a:extLst>
          </p:cNvPr>
          <p:cNvSpPr/>
          <p:nvPr/>
        </p:nvSpPr>
        <p:spPr>
          <a:xfrm>
            <a:off x="889200" y="944599"/>
            <a:ext cx="914400" cy="914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0403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graphicFrame>
        <p:nvGraphicFramePr>
          <p:cNvPr id="2" name="Tabel 1"/>
          <p:cNvGraphicFramePr>
            <a:graphicFrameLocks noGrp="1"/>
          </p:cNvGraphicFramePr>
          <p:nvPr/>
        </p:nvGraphicFramePr>
        <p:xfrm>
          <a:off x="3419912" y="3290160"/>
          <a:ext cx="5027803" cy="3327400"/>
        </p:xfrm>
        <a:graphic>
          <a:graphicData uri="http://schemas.openxmlformats.org/drawingml/2006/table">
            <a:tbl>
              <a:tblPr firstRow="1" bandRow="1">
                <a:tableStyleId>{5C22544A-7EE6-4342-B048-85BDC9FD1C3A}</a:tableStyleId>
              </a:tblPr>
              <a:tblGrid>
                <a:gridCol w="900418">
                  <a:extLst>
                    <a:ext uri="{9D8B030D-6E8A-4147-A177-3AD203B41FA5}">
                      <a16:colId xmlns:a16="http://schemas.microsoft.com/office/drawing/2014/main" val="20000"/>
                    </a:ext>
                  </a:extLst>
                </a:gridCol>
                <a:gridCol w="906011">
                  <a:extLst>
                    <a:ext uri="{9D8B030D-6E8A-4147-A177-3AD203B41FA5}">
                      <a16:colId xmlns:a16="http://schemas.microsoft.com/office/drawing/2014/main" val="20001"/>
                    </a:ext>
                  </a:extLst>
                </a:gridCol>
                <a:gridCol w="1065402">
                  <a:extLst>
                    <a:ext uri="{9D8B030D-6E8A-4147-A177-3AD203B41FA5}">
                      <a16:colId xmlns:a16="http://schemas.microsoft.com/office/drawing/2014/main" val="20002"/>
                    </a:ext>
                  </a:extLst>
                </a:gridCol>
                <a:gridCol w="1077986">
                  <a:extLst>
                    <a:ext uri="{9D8B030D-6E8A-4147-A177-3AD203B41FA5}">
                      <a16:colId xmlns:a16="http://schemas.microsoft.com/office/drawing/2014/main" val="20003"/>
                    </a:ext>
                  </a:extLst>
                </a:gridCol>
                <a:gridCol w="1077986">
                  <a:extLst>
                    <a:ext uri="{9D8B030D-6E8A-4147-A177-3AD203B41FA5}">
                      <a16:colId xmlns:a16="http://schemas.microsoft.com/office/drawing/2014/main" val="20004"/>
                    </a:ext>
                  </a:extLst>
                </a:gridCol>
              </a:tblGrid>
              <a:tr h="370840">
                <a:tc gridSpan="5">
                  <a:txBody>
                    <a:bodyPr/>
                    <a:lstStyle/>
                    <a:p>
                      <a:r>
                        <a:rPr lang="nl-NL" dirty="0"/>
                        <a:t>                    N</a:t>
                      </a:r>
                      <a:r>
                        <a:rPr lang="nl-NL" baseline="-25000" dirty="0"/>
                        <a:t>2</a:t>
                      </a:r>
                      <a:r>
                        <a:rPr lang="nl-NL" dirty="0"/>
                        <a:t>       </a:t>
                      </a:r>
                      <a:r>
                        <a:rPr lang="nl-NL" dirty="0">
                          <a:solidFill>
                            <a:schemeClr val="tx1"/>
                          </a:solidFill>
                        </a:rPr>
                        <a:t>+</a:t>
                      </a:r>
                      <a:r>
                        <a:rPr lang="nl-NL" dirty="0"/>
                        <a:t>      3 H</a:t>
                      </a:r>
                      <a:r>
                        <a:rPr lang="nl-NL" baseline="-25000" dirty="0"/>
                        <a:t>2</a:t>
                      </a:r>
                      <a:r>
                        <a:rPr lang="nl-NL" dirty="0"/>
                        <a:t>            2 NH</a:t>
                      </a:r>
                      <a:r>
                        <a:rPr lang="nl-NL" baseline="-25000" dirty="0"/>
                        <a:t>3    </a:t>
                      </a:r>
                      <a:r>
                        <a:rPr lang="nl-NL" baseline="0" dirty="0"/>
                        <a:t>         </a:t>
                      </a:r>
                      <a:r>
                        <a:rPr lang="nl-NL" baseline="0" dirty="0">
                          <a:solidFill>
                            <a:schemeClr val="tx1"/>
                          </a:solidFill>
                        </a:rPr>
                        <a:t>Ar</a:t>
                      </a:r>
                      <a:endParaRPr lang="nl-NL"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a:p>
                  </a:txBody>
                  <a:tcPr/>
                </a:tc>
                <a:extLst>
                  <a:ext uri="{0D108BD9-81ED-4DB2-BD59-A6C34878D82A}">
                    <a16:rowId xmlns:a16="http://schemas.microsoft.com/office/drawing/2014/main" val="10000"/>
                  </a:ext>
                </a:extLst>
              </a:tr>
              <a:tr h="370840">
                <a:tc>
                  <a:txBody>
                    <a:bodyPr/>
                    <a:lstStyle/>
                    <a:p>
                      <a:pPr algn="ctr"/>
                      <a:r>
                        <a:rPr lang="nl-NL"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NL"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444500" algn="l"/>
                        </a:tabLst>
                      </a:pP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NL" dirty="0"/>
                        <a:t>- 20%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NL"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64</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192</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NL"/>
                        <a:t>D - </a:t>
                      </a:r>
                      <a:r>
                        <a:rPr lang="nl-NL" baseline="30000"/>
                        <a:t>1</a:t>
                      </a:r>
                      <a:r>
                        <a:rPr lang="nl-NL"/>
                        <a:t>/</a:t>
                      </a:r>
                      <a:r>
                        <a:rPr lang="nl-NL" baseline="-25000"/>
                        <a:t>16</a:t>
                      </a:r>
                      <a:endParaRPr lang="nl-NL"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-4</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-12</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NL"/>
                        <a:t>E</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60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180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444500" algn="l"/>
                        </a:tabLst>
                      </a:pP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5420">
                <a:tc>
                  <a:txBody>
                    <a:bodyPr/>
                    <a:lstStyle/>
                    <a:p>
                      <a:pPr algn="ctr"/>
                      <a:r>
                        <a:rPr lang="nl-NL" b="1" dirty="0">
                          <a:solidFill>
                            <a:srgbClr val="FF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FF0000"/>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5420">
                <a:tc>
                  <a:txBody>
                    <a:bodyPr/>
                    <a:lstStyle/>
                    <a:p>
                      <a:pPr algn="ctr"/>
                      <a:r>
                        <a:rPr lang="nl-NL"/>
                        <a:t>B</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80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240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5" name="Ovaal 14"/>
          <p:cNvSpPr/>
          <p:nvPr/>
        </p:nvSpPr>
        <p:spPr>
          <a:xfrm>
            <a:off x="3733200" y="372946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p:cNvSpPr/>
          <p:nvPr/>
        </p:nvSpPr>
        <p:spPr>
          <a:xfrm>
            <a:off x="3733199" y="4089847"/>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p:cNvSpPr/>
          <p:nvPr/>
        </p:nvSpPr>
        <p:spPr>
          <a:xfrm>
            <a:off x="3733198" y="4817538"/>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p:cNvSpPr/>
          <p:nvPr/>
        </p:nvSpPr>
        <p:spPr>
          <a:xfrm>
            <a:off x="3733197" y="5577376"/>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p:cNvSpPr/>
          <p:nvPr/>
        </p:nvSpPr>
        <p:spPr>
          <a:xfrm>
            <a:off x="3733196" y="5943973"/>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p:cNvSpPr/>
          <p:nvPr/>
        </p:nvSpPr>
        <p:spPr>
          <a:xfrm>
            <a:off x="3733195" y="6314486"/>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p:cNvSpPr/>
          <p:nvPr/>
        </p:nvSpPr>
        <p:spPr>
          <a:xfrm>
            <a:off x="3453078" y="5206863"/>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a:extLst>
              <a:ext uri="{FF2B5EF4-FFF2-40B4-BE49-F238E27FC236}">
                <a16:creationId xmlns:a16="http://schemas.microsoft.com/office/drawing/2014/main" id="{F5CF16FA-4E44-4924-B69F-1A9EE9762A1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Lst>
          </a:blip>
          <a:stretch>
            <a:fillRect/>
          </a:stretch>
        </p:blipFill>
        <p:spPr>
          <a:xfrm>
            <a:off x="6167456" y="3415653"/>
            <a:ext cx="257143" cy="200000"/>
          </a:xfrm>
          <a:prstGeom prst="rect">
            <a:avLst/>
          </a:prstGeom>
        </p:spPr>
      </p:pic>
      <p:sp>
        <p:nvSpPr>
          <p:cNvPr id="23" name="Ovaal 22">
            <a:extLst>
              <a:ext uri="{FF2B5EF4-FFF2-40B4-BE49-F238E27FC236}">
                <a16:creationId xmlns:a16="http://schemas.microsoft.com/office/drawing/2014/main" id="{C45E421F-5A3C-419C-BDF8-4DA5611C881E}"/>
              </a:ext>
            </a:extLst>
          </p:cNvPr>
          <p:cNvSpPr/>
          <p:nvPr/>
        </p:nvSpPr>
        <p:spPr>
          <a:xfrm>
            <a:off x="889234" y="302345"/>
            <a:ext cx="914400" cy="914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021EF951-34FC-1CC5-4ACB-B265EC5FFEC0}"/>
              </a:ext>
            </a:extLst>
          </p:cNvPr>
          <p:cNvSpPr txBox="1"/>
          <p:nvPr/>
        </p:nvSpPr>
        <p:spPr>
          <a:xfrm>
            <a:off x="763397" y="427838"/>
            <a:ext cx="8548383" cy="2862322"/>
          </a:xfrm>
          <a:prstGeom prst="rect">
            <a:avLst/>
          </a:prstGeom>
          <a:noFill/>
        </p:spPr>
        <p:txBody>
          <a:bodyPr wrap="square" rtlCol="0">
            <a:spAutoFit/>
          </a:bodyPr>
          <a:lstStyle/>
          <a:p>
            <a:r>
              <a:rPr lang="nl-NL" dirty="0"/>
              <a:t>				</a:t>
            </a:r>
            <a:endParaRPr lang="nl-NL" dirty="0">
              <a:solidFill>
                <a:srgbClr val="FF0000"/>
              </a:solidFill>
            </a:endParaRPr>
          </a:p>
          <a:p>
            <a:r>
              <a:rPr lang="nl-NL" dirty="0">
                <a:solidFill>
                  <a:srgbClr val="FF0000"/>
                </a:solidFill>
              </a:rPr>
              <a:t>				       </a:t>
            </a:r>
            <a:r>
              <a:rPr lang="nl-NL" dirty="0"/>
              <a:t>A</a:t>
            </a:r>
            <a:r>
              <a:rPr lang="nl-NL" dirty="0">
                <a:solidFill>
                  <a:srgbClr val="FF0000"/>
                </a:solidFill>
              </a:rPr>
              <a:t>    </a:t>
            </a:r>
            <a:r>
              <a:rPr lang="nl-NL" dirty="0"/>
              <a:t>molverhouding N</a:t>
            </a:r>
            <a:r>
              <a:rPr lang="nl-NL" baseline="-25000" dirty="0"/>
              <a:t>2 </a:t>
            </a:r>
            <a:r>
              <a:rPr lang="nl-NL" dirty="0"/>
              <a:t>: H</a:t>
            </a:r>
            <a:r>
              <a:rPr lang="nl-NL" baseline="-25000" dirty="0"/>
              <a:t>2 </a:t>
            </a:r>
            <a:r>
              <a:rPr lang="nl-NL" dirty="0"/>
              <a:t>: Ar = 80 : 240 : 1,0</a:t>
            </a:r>
          </a:p>
          <a:p>
            <a:endParaRPr lang="nl-NL" dirty="0">
              <a:solidFill>
                <a:srgbClr val="FF0000"/>
              </a:solidFill>
            </a:endParaRPr>
          </a:p>
          <a:p>
            <a:r>
              <a:rPr lang="nl-NL" dirty="0">
                <a:solidFill>
                  <a:srgbClr val="FF0000"/>
                </a:solidFill>
              </a:rPr>
              <a:t>				       </a:t>
            </a:r>
            <a:r>
              <a:rPr lang="nl-NL" dirty="0"/>
              <a:t>B    samenstelling constant.</a:t>
            </a:r>
          </a:p>
          <a:p>
            <a:r>
              <a:rPr lang="nl-NL" dirty="0"/>
              <a:t>				             </a:t>
            </a:r>
            <a:r>
              <a:rPr lang="nl-NL" sz="400" dirty="0"/>
              <a:t> </a:t>
            </a:r>
            <a:r>
              <a:rPr lang="nl-NL" dirty="0"/>
              <a:t>per minuut:</a:t>
            </a:r>
          </a:p>
          <a:p>
            <a:r>
              <a:rPr lang="nl-NL" dirty="0"/>
              <a:t>                                                                                   80 kmol N</a:t>
            </a:r>
            <a:r>
              <a:rPr lang="nl-NL" baseline="-25000" dirty="0"/>
              <a:t>2 </a:t>
            </a:r>
            <a:r>
              <a:rPr lang="nl-NL" dirty="0"/>
              <a:t>,</a:t>
            </a:r>
            <a:r>
              <a:rPr lang="nl-NL" baseline="-25000" dirty="0"/>
              <a:t>  </a:t>
            </a:r>
            <a:r>
              <a:rPr lang="nl-NL" dirty="0"/>
              <a:t>240 kmol H</a:t>
            </a:r>
            <a:r>
              <a:rPr lang="nl-NL" baseline="-25000" dirty="0"/>
              <a:t>2  </a:t>
            </a:r>
            <a:r>
              <a:rPr lang="nl-NL" dirty="0"/>
              <a:t>en</a:t>
            </a:r>
            <a:r>
              <a:rPr lang="nl-NL" baseline="-25000" dirty="0"/>
              <a:t> </a:t>
            </a:r>
            <a:r>
              <a:rPr lang="nl-NL" dirty="0"/>
              <a:t> 4,0 kmol Ar</a:t>
            </a:r>
          </a:p>
          <a:p>
            <a:endParaRPr lang="nl-NL" dirty="0"/>
          </a:p>
          <a:p>
            <a:r>
              <a:rPr lang="nl-NL" dirty="0">
                <a:solidFill>
                  <a:srgbClr val="FF0000"/>
                </a:solidFill>
              </a:rPr>
              <a:t>				       </a:t>
            </a:r>
            <a:r>
              <a:rPr lang="nl-NL" dirty="0"/>
              <a:t>D</a:t>
            </a:r>
            <a:r>
              <a:rPr lang="nl-NL" dirty="0">
                <a:solidFill>
                  <a:srgbClr val="FF0000"/>
                </a:solidFill>
              </a:rPr>
              <a:t>   </a:t>
            </a:r>
            <a:r>
              <a:rPr lang="nl-NL" dirty="0"/>
              <a:t>1/16 deel van C wordt afgevoerd.</a:t>
            </a:r>
          </a:p>
          <a:p>
            <a:endParaRPr lang="nl-NL" dirty="0">
              <a:solidFill>
                <a:srgbClr val="FF0000"/>
              </a:solidFill>
            </a:endParaRPr>
          </a:p>
          <a:p>
            <a:endParaRPr lang="nl-NL" dirty="0">
              <a:solidFill>
                <a:srgbClr val="FF0000"/>
              </a:solidFill>
            </a:endParaRPr>
          </a:p>
        </p:txBody>
      </p:sp>
    </p:spTree>
    <p:extLst>
      <p:ext uri="{BB962C8B-B14F-4D97-AF65-F5344CB8AC3E}">
        <p14:creationId xmlns:p14="http://schemas.microsoft.com/office/powerpoint/2010/main" val="198206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graphicFrame>
        <p:nvGraphicFramePr>
          <p:cNvPr id="2" name="Tabel 1"/>
          <p:cNvGraphicFramePr>
            <a:graphicFrameLocks noGrp="1"/>
          </p:cNvGraphicFramePr>
          <p:nvPr/>
        </p:nvGraphicFramePr>
        <p:xfrm>
          <a:off x="3419912" y="3290160"/>
          <a:ext cx="5027803" cy="3327400"/>
        </p:xfrm>
        <a:graphic>
          <a:graphicData uri="http://schemas.openxmlformats.org/drawingml/2006/table">
            <a:tbl>
              <a:tblPr firstRow="1" bandRow="1">
                <a:tableStyleId>{5C22544A-7EE6-4342-B048-85BDC9FD1C3A}</a:tableStyleId>
              </a:tblPr>
              <a:tblGrid>
                <a:gridCol w="900418">
                  <a:extLst>
                    <a:ext uri="{9D8B030D-6E8A-4147-A177-3AD203B41FA5}">
                      <a16:colId xmlns:a16="http://schemas.microsoft.com/office/drawing/2014/main" val="20000"/>
                    </a:ext>
                  </a:extLst>
                </a:gridCol>
                <a:gridCol w="906011">
                  <a:extLst>
                    <a:ext uri="{9D8B030D-6E8A-4147-A177-3AD203B41FA5}">
                      <a16:colId xmlns:a16="http://schemas.microsoft.com/office/drawing/2014/main" val="20001"/>
                    </a:ext>
                  </a:extLst>
                </a:gridCol>
                <a:gridCol w="1065402">
                  <a:extLst>
                    <a:ext uri="{9D8B030D-6E8A-4147-A177-3AD203B41FA5}">
                      <a16:colId xmlns:a16="http://schemas.microsoft.com/office/drawing/2014/main" val="20002"/>
                    </a:ext>
                  </a:extLst>
                </a:gridCol>
                <a:gridCol w="1077986">
                  <a:extLst>
                    <a:ext uri="{9D8B030D-6E8A-4147-A177-3AD203B41FA5}">
                      <a16:colId xmlns:a16="http://schemas.microsoft.com/office/drawing/2014/main" val="20003"/>
                    </a:ext>
                  </a:extLst>
                </a:gridCol>
                <a:gridCol w="1077986">
                  <a:extLst>
                    <a:ext uri="{9D8B030D-6E8A-4147-A177-3AD203B41FA5}">
                      <a16:colId xmlns:a16="http://schemas.microsoft.com/office/drawing/2014/main" val="20004"/>
                    </a:ext>
                  </a:extLst>
                </a:gridCol>
              </a:tblGrid>
              <a:tr h="370840">
                <a:tc gridSpan="5">
                  <a:txBody>
                    <a:bodyPr/>
                    <a:lstStyle/>
                    <a:p>
                      <a:r>
                        <a:rPr lang="nl-NL" dirty="0"/>
                        <a:t>                    N</a:t>
                      </a:r>
                      <a:r>
                        <a:rPr lang="nl-NL" baseline="-25000" dirty="0"/>
                        <a:t>2</a:t>
                      </a:r>
                      <a:r>
                        <a:rPr lang="nl-NL" dirty="0"/>
                        <a:t>       </a:t>
                      </a:r>
                      <a:r>
                        <a:rPr lang="nl-NL" dirty="0">
                          <a:solidFill>
                            <a:schemeClr val="tx1"/>
                          </a:solidFill>
                        </a:rPr>
                        <a:t>+</a:t>
                      </a:r>
                      <a:r>
                        <a:rPr lang="nl-NL" dirty="0"/>
                        <a:t>      3 H</a:t>
                      </a:r>
                      <a:r>
                        <a:rPr lang="nl-NL" baseline="-25000" dirty="0"/>
                        <a:t>2</a:t>
                      </a:r>
                      <a:r>
                        <a:rPr lang="nl-NL" dirty="0"/>
                        <a:t>            2 NH</a:t>
                      </a:r>
                      <a:r>
                        <a:rPr lang="nl-NL" baseline="-25000" dirty="0"/>
                        <a:t>3    </a:t>
                      </a:r>
                      <a:r>
                        <a:rPr lang="nl-NL" baseline="0" dirty="0"/>
                        <a:t>         </a:t>
                      </a:r>
                      <a:r>
                        <a:rPr lang="nl-NL" baseline="0" dirty="0">
                          <a:solidFill>
                            <a:schemeClr val="tx1"/>
                          </a:solidFill>
                        </a:rPr>
                        <a:t>Ar</a:t>
                      </a:r>
                      <a:endParaRPr lang="nl-NL"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a:p>
                  </a:txBody>
                  <a:tcPr/>
                </a:tc>
                <a:extLst>
                  <a:ext uri="{0D108BD9-81ED-4DB2-BD59-A6C34878D82A}">
                    <a16:rowId xmlns:a16="http://schemas.microsoft.com/office/drawing/2014/main" val="10000"/>
                  </a:ext>
                </a:extLst>
              </a:tr>
              <a:tr h="370840">
                <a:tc>
                  <a:txBody>
                    <a:bodyPr/>
                    <a:lstStyle/>
                    <a:p>
                      <a:pPr algn="ctr"/>
                      <a:r>
                        <a:rPr lang="nl-NL" b="1" dirty="0">
                          <a:solidFill>
                            <a:srgbClr val="00B05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00B05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00B050"/>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NL"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444500" algn="l"/>
                        </a:tabLst>
                      </a:pP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NL" dirty="0"/>
                        <a:t>- 20%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NL"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64</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192</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NL"/>
                        <a:t>D - </a:t>
                      </a:r>
                      <a:r>
                        <a:rPr lang="nl-NL" baseline="30000"/>
                        <a:t>1</a:t>
                      </a:r>
                      <a:r>
                        <a:rPr lang="nl-NL"/>
                        <a:t>/</a:t>
                      </a:r>
                      <a:r>
                        <a:rPr lang="nl-NL" baseline="-25000"/>
                        <a:t>16</a:t>
                      </a:r>
                      <a:endParaRPr lang="nl-NL"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-4</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-12</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NL"/>
                        <a:t>E</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60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180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444500" algn="l"/>
                        </a:tabLst>
                      </a:pP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5420">
                <a:tc>
                  <a:txBody>
                    <a:bodyPr/>
                    <a:lstStyle/>
                    <a:p>
                      <a:pPr algn="ctr"/>
                      <a:r>
                        <a:rPr lang="nl-NL" b="0" dirty="0">
                          <a:solidFill>
                            <a:srgbClr val="FF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0"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0" dirty="0">
                          <a:solidFill>
                            <a:srgbClr val="FF0000"/>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5420">
                <a:tc>
                  <a:txBody>
                    <a:bodyPr/>
                    <a:lstStyle/>
                    <a:p>
                      <a:pPr algn="ctr"/>
                      <a:r>
                        <a:rPr lang="nl-NL"/>
                        <a:t>B</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80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240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5" name="Ovaal 14"/>
          <p:cNvSpPr/>
          <p:nvPr/>
        </p:nvSpPr>
        <p:spPr>
          <a:xfrm>
            <a:off x="3733200" y="372946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p:cNvSpPr/>
          <p:nvPr/>
        </p:nvSpPr>
        <p:spPr>
          <a:xfrm>
            <a:off x="3733199" y="4089847"/>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p:cNvSpPr/>
          <p:nvPr/>
        </p:nvSpPr>
        <p:spPr>
          <a:xfrm>
            <a:off x="3733198" y="4817538"/>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p:cNvSpPr/>
          <p:nvPr/>
        </p:nvSpPr>
        <p:spPr>
          <a:xfrm>
            <a:off x="3733197" y="5577376"/>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p:cNvSpPr/>
          <p:nvPr/>
        </p:nvSpPr>
        <p:spPr>
          <a:xfrm>
            <a:off x="3733196" y="5943973"/>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p:cNvSpPr/>
          <p:nvPr/>
        </p:nvSpPr>
        <p:spPr>
          <a:xfrm>
            <a:off x="3733195" y="6314486"/>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p:cNvSpPr/>
          <p:nvPr/>
        </p:nvSpPr>
        <p:spPr>
          <a:xfrm>
            <a:off x="3453078" y="5206863"/>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a:extLst>
              <a:ext uri="{FF2B5EF4-FFF2-40B4-BE49-F238E27FC236}">
                <a16:creationId xmlns:a16="http://schemas.microsoft.com/office/drawing/2014/main" id="{F5CF16FA-4E44-4924-B69F-1A9EE9762A1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Lst>
          </a:blip>
          <a:stretch>
            <a:fillRect/>
          </a:stretch>
        </p:blipFill>
        <p:spPr>
          <a:xfrm>
            <a:off x="6167456" y="3415653"/>
            <a:ext cx="257143" cy="200000"/>
          </a:xfrm>
          <a:prstGeom prst="rect">
            <a:avLst/>
          </a:prstGeom>
        </p:spPr>
      </p:pic>
      <p:sp>
        <p:nvSpPr>
          <p:cNvPr id="23" name="Ovaal 22">
            <a:extLst>
              <a:ext uri="{FF2B5EF4-FFF2-40B4-BE49-F238E27FC236}">
                <a16:creationId xmlns:a16="http://schemas.microsoft.com/office/drawing/2014/main" id="{C45E421F-5A3C-419C-BDF8-4DA5611C881E}"/>
              </a:ext>
            </a:extLst>
          </p:cNvPr>
          <p:cNvSpPr/>
          <p:nvPr/>
        </p:nvSpPr>
        <p:spPr>
          <a:xfrm>
            <a:off x="889234" y="302345"/>
            <a:ext cx="914400" cy="914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67FB8AB5-9ECE-3799-592E-3D3152928E3B}"/>
              </a:ext>
            </a:extLst>
          </p:cNvPr>
          <p:cNvSpPr txBox="1"/>
          <p:nvPr/>
        </p:nvSpPr>
        <p:spPr>
          <a:xfrm>
            <a:off x="1332000" y="428400"/>
            <a:ext cx="7535214" cy="2031325"/>
          </a:xfrm>
          <a:prstGeom prst="rect">
            <a:avLst/>
          </a:prstGeom>
          <a:noFill/>
        </p:spPr>
        <p:txBody>
          <a:bodyPr wrap="square" rtlCol="0">
            <a:spAutoFit/>
          </a:bodyPr>
          <a:lstStyle/>
          <a:p>
            <a:r>
              <a:rPr lang="nl-NL" dirty="0"/>
              <a:t>				Vraag 31b: </a:t>
            </a:r>
          </a:p>
          <a:p>
            <a:r>
              <a:rPr lang="nl-NL" dirty="0">
                <a:solidFill>
                  <a:srgbClr val="FF0000"/>
                </a:solidFill>
              </a:rPr>
              <a:t>				</a:t>
            </a:r>
            <a:r>
              <a:rPr lang="nl-NL" dirty="0"/>
              <a:t>Bereken hoeveel kmol N</a:t>
            </a:r>
            <a:r>
              <a:rPr lang="nl-NL" baseline="-25000" dirty="0"/>
              <a:t>2</a:t>
            </a:r>
            <a:r>
              <a:rPr lang="nl-NL" dirty="0"/>
              <a:t> en H</a:t>
            </a:r>
            <a:r>
              <a:rPr lang="nl-NL" baseline="-25000" dirty="0"/>
              <a:t>2</a:t>
            </a:r>
            <a:r>
              <a:rPr lang="nl-NL" dirty="0"/>
              <a:t> per                  				minuut moeten worden ingeleid om  					een continuproces te verkrijgen.</a:t>
            </a:r>
          </a:p>
          <a:p>
            <a:r>
              <a:rPr lang="nl-NL" dirty="0">
                <a:solidFill>
                  <a:srgbClr val="FF0000"/>
                </a:solidFill>
              </a:rPr>
              <a:t>				</a:t>
            </a:r>
          </a:p>
          <a:p>
            <a:endParaRPr lang="nl-NL" dirty="0">
              <a:solidFill>
                <a:srgbClr val="FF0000"/>
              </a:solidFill>
            </a:endParaRPr>
          </a:p>
          <a:p>
            <a:r>
              <a:rPr lang="nl-NL" dirty="0">
                <a:solidFill>
                  <a:srgbClr val="FF0000"/>
                </a:solidFill>
              </a:rPr>
              <a:t>				</a:t>
            </a:r>
            <a:r>
              <a:rPr lang="pt-BR" dirty="0">
                <a:solidFill>
                  <a:srgbClr val="00B050"/>
                </a:solidFill>
                <a:effectLst/>
              </a:rPr>
              <a:t>20 kmol N</a:t>
            </a:r>
            <a:r>
              <a:rPr lang="pt-BR" baseline="-25000" dirty="0">
                <a:solidFill>
                  <a:srgbClr val="00B050"/>
                </a:solidFill>
                <a:effectLst/>
              </a:rPr>
              <a:t>2</a:t>
            </a:r>
            <a:r>
              <a:rPr lang="pt-BR" dirty="0">
                <a:solidFill>
                  <a:srgbClr val="00B050"/>
                </a:solidFill>
                <a:effectLst/>
              </a:rPr>
              <a:t> en 60 kmoI H</a:t>
            </a:r>
            <a:r>
              <a:rPr lang="pt-BR" baseline="-25000" dirty="0">
                <a:solidFill>
                  <a:srgbClr val="00B050"/>
                </a:solidFill>
                <a:effectLst/>
              </a:rPr>
              <a:t>2</a:t>
            </a:r>
            <a:r>
              <a:rPr lang="nl-NL" dirty="0">
                <a:solidFill>
                  <a:srgbClr val="00B050"/>
                </a:solidFill>
              </a:rPr>
              <a:t>	</a:t>
            </a:r>
            <a:r>
              <a:rPr lang="nl-NL" dirty="0">
                <a:solidFill>
                  <a:srgbClr val="FF0000"/>
                </a:solidFill>
              </a:rPr>
              <a:t>	</a:t>
            </a:r>
          </a:p>
        </p:txBody>
      </p:sp>
    </p:spTree>
    <p:extLst>
      <p:ext uri="{BB962C8B-B14F-4D97-AF65-F5344CB8AC3E}">
        <p14:creationId xmlns:p14="http://schemas.microsoft.com/office/powerpoint/2010/main" val="146227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graphicFrame>
        <p:nvGraphicFramePr>
          <p:cNvPr id="2" name="Tabel 1"/>
          <p:cNvGraphicFramePr>
            <a:graphicFrameLocks noGrp="1"/>
          </p:cNvGraphicFramePr>
          <p:nvPr/>
        </p:nvGraphicFramePr>
        <p:xfrm>
          <a:off x="3419912" y="3290160"/>
          <a:ext cx="5027803" cy="3327400"/>
        </p:xfrm>
        <a:graphic>
          <a:graphicData uri="http://schemas.openxmlformats.org/drawingml/2006/table">
            <a:tbl>
              <a:tblPr firstRow="1" bandRow="1">
                <a:tableStyleId>{5C22544A-7EE6-4342-B048-85BDC9FD1C3A}</a:tableStyleId>
              </a:tblPr>
              <a:tblGrid>
                <a:gridCol w="900418">
                  <a:extLst>
                    <a:ext uri="{9D8B030D-6E8A-4147-A177-3AD203B41FA5}">
                      <a16:colId xmlns:a16="http://schemas.microsoft.com/office/drawing/2014/main" val="20000"/>
                    </a:ext>
                  </a:extLst>
                </a:gridCol>
                <a:gridCol w="906011">
                  <a:extLst>
                    <a:ext uri="{9D8B030D-6E8A-4147-A177-3AD203B41FA5}">
                      <a16:colId xmlns:a16="http://schemas.microsoft.com/office/drawing/2014/main" val="20001"/>
                    </a:ext>
                  </a:extLst>
                </a:gridCol>
                <a:gridCol w="1065402">
                  <a:extLst>
                    <a:ext uri="{9D8B030D-6E8A-4147-A177-3AD203B41FA5}">
                      <a16:colId xmlns:a16="http://schemas.microsoft.com/office/drawing/2014/main" val="20002"/>
                    </a:ext>
                  </a:extLst>
                </a:gridCol>
                <a:gridCol w="1077986">
                  <a:extLst>
                    <a:ext uri="{9D8B030D-6E8A-4147-A177-3AD203B41FA5}">
                      <a16:colId xmlns:a16="http://schemas.microsoft.com/office/drawing/2014/main" val="20003"/>
                    </a:ext>
                  </a:extLst>
                </a:gridCol>
                <a:gridCol w="1077986">
                  <a:extLst>
                    <a:ext uri="{9D8B030D-6E8A-4147-A177-3AD203B41FA5}">
                      <a16:colId xmlns:a16="http://schemas.microsoft.com/office/drawing/2014/main" val="20004"/>
                    </a:ext>
                  </a:extLst>
                </a:gridCol>
              </a:tblGrid>
              <a:tr h="370840">
                <a:tc gridSpan="5">
                  <a:txBody>
                    <a:bodyPr/>
                    <a:lstStyle/>
                    <a:p>
                      <a:r>
                        <a:rPr lang="nl-NL" dirty="0"/>
                        <a:t>                    N</a:t>
                      </a:r>
                      <a:r>
                        <a:rPr lang="nl-NL" baseline="-25000" dirty="0"/>
                        <a:t>2</a:t>
                      </a:r>
                      <a:r>
                        <a:rPr lang="nl-NL" dirty="0"/>
                        <a:t>       </a:t>
                      </a:r>
                      <a:r>
                        <a:rPr lang="nl-NL" dirty="0">
                          <a:solidFill>
                            <a:schemeClr val="tx1"/>
                          </a:solidFill>
                        </a:rPr>
                        <a:t>+</a:t>
                      </a:r>
                      <a:r>
                        <a:rPr lang="nl-NL" dirty="0"/>
                        <a:t>      3 H</a:t>
                      </a:r>
                      <a:r>
                        <a:rPr lang="nl-NL" baseline="-25000" dirty="0"/>
                        <a:t>2</a:t>
                      </a:r>
                      <a:r>
                        <a:rPr lang="nl-NL" dirty="0"/>
                        <a:t>            2 NH</a:t>
                      </a:r>
                      <a:r>
                        <a:rPr lang="nl-NL" baseline="-25000" dirty="0"/>
                        <a:t>3    </a:t>
                      </a:r>
                      <a:r>
                        <a:rPr lang="nl-NL" baseline="0" dirty="0"/>
                        <a:t>         </a:t>
                      </a:r>
                      <a:r>
                        <a:rPr lang="nl-NL" baseline="0" dirty="0">
                          <a:solidFill>
                            <a:schemeClr val="tx1"/>
                          </a:solidFill>
                        </a:rPr>
                        <a:t>Ar</a:t>
                      </a:r>
                      <a:endParaRPr lang="nl-NL"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a:p>
                  </a:txBody>
                  <a:tcPr/>
                </a:tc>
                <a:extLst>
                  <a:ext uri="{0D108BD9-81ED-4DB2-BD59-A6C34878D82A}">
                    <a16:rowId xmlns:a16="http://schemas.microsoft.com/office/drawing/2014/main" val="10000"/>
                  </a:ext>
                </a:extLst>
              </a:tr>
              <a:tr h="370840">
                <a:tc>
                  <a:txBody>
                    <a:bodyPr/>
                    <a:lstStyle/>
                    <a:p>
                      <a:pPr algn="ctr"/>
                      <a:r>
                        <a:rPr lang="nl-NL"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0"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0" dirty="0">
                          <a:solidFill>
                            <a:srgbClr val="FF0000"/>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NL"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444500" algn="l"/>
                        </a:tabLst>
                      </a:pP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NL" dirty="0"/>
                        <a:t>- 20%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NL"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64</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192</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NL"/>
                        <a:t>D - </a:t>
                      </a:r>
                      <a:r>
                        <a:rPr lang="nl-NL" baseline="30000"/>
                        <a:t>1</a:t>
                      </a:r>
                      <a:r>
                        <a:rPr lang="nl-NL"/>
                        <a:t>/</a:t>
                      </a:r>
                      <a:r>
                        <a:rPr lang="nl-NL" baseline="-25000"/>
                        <a:t>16</a:t>
                      </a:r>
                      <a:endParaRPr lang="nl-NL"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-4</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-12</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NL"/>
                        <a:t>E</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60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180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tabLst>
                          <a:tab pos="444500" algn="l"/>
                        </a:tabLst>
                      </a:pP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5420">
                <a:tc>
                  <a:txBody>
                    <a:bodyPr/>
                    <a:lstStyle/>
                    <a:p>
                      <a:pPr algn="ctr"/>
                      <a:r>
                        <a:rPr lang="nl-NL"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0"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0" dirty="0">
                          <a:solidFill>
                            <a:srgbClr val="FF0000"/>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5420">
                <a:tc>
                  <a:txBody>
                    <a:bodyPr/>
                    <a:lstStyle/>
                    <a:p>
                      <a:pPr algn="ctr"/>
                      <a:r>
                        <a:rPr lang="nl-NL"/>
                        <a:t>B</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80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240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5" name="Ovaal 14"/>
          <p:cNvSpPr/>
          <p:nvPr/>
        </p:nvSpPr>
        <p:spPr>
          <a:xfrm>
            <a:off x="3733200" y="372946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p:cNvSpPr/>
          <p:nvPr/>
        </p:nvSpPr>
        <p:spPr>
          <a:xfrm>
            <a:off x="3733199" y="4089847"/>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p:cNvSpPr/>
          <p:nvPr/>
        </p:nvSpPr>
        <p:spPr>
          <a:xfrm>
            <a:off x="3733198" y="4817538"/>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p:cNvSpPr/>
          <p:nvPr/>
        </p:nvSpPr>
        <p:spPr>
          <a:xfrm>
            <a:off x="3733197" y="5577376"/>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p:cNvSpPr/>
          <p:nvPr/>
        </p:nvSpPr>
        <p:spPr>
          <a:xfrm>
            <a:off x="3733196" y="5943973"/>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p:cNvSpPr/>
          <p:nvPr/>
        </p:nvSpPr>
        <p:spPr>
          <a:xfrm>
            <a:off x="3733195" y="6314486"/>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p:cNvSpPr/>
          <p:nvPr/>
        </p:nvSpPr>
        <p:spPr>
          <a:xfrm>
            <a:off x="3453078" y="5206863"/>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a:extLst>
              <a:ext uri="{FF2B5EF4-FFF2-40B4-BE49-F238E27FC236}">
                <a16:creationId xmlns:a16="http://schemas.microsoft.com/office/drawing/2014/main" id="{F5CF16FA-4E44-4924-B69F-1A9EE9762A1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Lst>
          </a:blip>
          <a:stretch>
            <a:fillRect/>
          </a:stretch>
        </p:blipFill>
        <p:spPr>
          <a:xfrm>
            <a:off x="6167456" y="3415653"/>
            <a:ext cx="257143" cy="200000"/>
          </a:xfrm>
          <a:prstGeom prst="rect">
            <a:avLst/>
          </a:prstGeom>
        </p:spPr>
      </p:pic>
      <p:sp>
        <p:nvSpPr>
          <p:cNvPr id="7" name="Tekstvak 6">
            <a:extLst>
              <a:ext uri="{FF2B5EF4-FFF2-40B4-BE49-F238E27FC236}">
                <a16:creationId xmlns:a16="http://schemas.microsoft.com/office/drawing/2014/main" id="{67FB8AB5-9ECE-3799-592E-3D3152928E3B}"/>
              </a:ext>
            </a:extLst>
          </p:cNvPr>
          <p:cNvSpPr txBox="1"/>
          <p:nvPr/>
        </p:nvSpPr>
        <p:spPr>
          <a:xfrm>
            <a:off x="1332000" y="428400"/>
            <a:ext cx="7535214" cy="2308324"/>
          </a:xfrm>
          <a:prstGeom prst="rect">
            <a:avLst/>
          </a:prstGeom>
          <a:noFill/>
        </p:spPr>
        <p:txBody>
          <a:bodyPr wrap="square" rtlCol="0">
            <a:spAutoFit/>
          </a:bodyPr>
          <a:lstStyle/>
          <a:p>
            <a:r>
              <a:rPr lang="nl-NL" dirty="0"/>
              <a:t>				Vraag 31b: </a:t>
            </a:r>
          </a:p>
          <a:p>
            <a:r>
              <a:rPr lang="nl-NL" dirty="0"/>
              <a:t>				Bereken hoeveel kmol N</a:t>
            </a:r>
            <a:r>
              <a:rPr lang="nl-NL" baseline="-25000" dirty="0"/>
              <a:t>2</a:t>
            </a:r>
            <a:r>
              <a:rPr lang="nl-NL" dirty="0"/>
              <a:t> en H</a:t>
            </a:r>
            <a:r>
              <a:rPr lang="nl-NL" baseline="-25000" dirty="0"/>
              <a:t>2</a:t>
            </a:r>
            <a:r>
              <a:rPr lang="nl-NL" dirty="0"/>
              <a:t> per                  				minuut moeten worden ingeleid om  					een continuproces te verkrijgen.</a:t>
            </a:r>
          </a:p>
          <a:p>
            <a:endParaRPr lang="nl-NL" dirty="0"/>
          </a:p>
          <a:p>
            <a:r>
              <a:rPr lang="nl-NL" dirty="0">
                <a:solidFill>
                  <a:srgbClr val="FF0000"/>
                </a:solidFill>
              </a:rPr>
              <a:t> 				</a:t>
            </a:r>
            <a:r>
              <a:rPr lang="nl-NL" dirty="0"/>
              <a:t>Vraag 31c: </a:t>
            </a:r>
          </a:p>
          <a:p>
            <a:r>
              <a:rPr lang="nl-NL" dirty="0">
                <a:solidFill>
                  <a:srgbClr val="FF0000"/>
                </a:solidFill>
              </a:rPr>
              <a:t>				Laat zien dat de argonconcentratie 					constant blijft.		</a:t>
            </a:r>
          </a:p>
        </p:txBody>
      </p:sp>
    </p:spTree>
    <p:extLst>
      <p:ext uri="{BB962C8B-B14F-4D97-AF65-F5344CB8AC3E}">
        <p14:creationId xmlns:p14="http://schemas.microsoft.com/office/powerpoint/2010/main" val="30745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graphicFrame>
        <p:nvGraphicFramePr>
          <p:cNvPr id="2" name="Tabel 1"/>
          <p:cNvGraphicFramePr>
            <a:graphicFrameLocks noGrp="1"/>
          </p:cNvGraphicFramePr>
          <p:nvPr/>
        </p:nvGraphicFramePr>
        <p:xfrm>
          <a:off x="3419912" y="3290160"/>
          <a:ext cx="5027803" cy="3327400"/>
        </p:xfrm>
        <a:graphic>
          <a:graphicData uri="http://schemas.openxmlformats.org/drawingml/2006/table">
            <a:tbl>
              <a:tblPr firstRow="1" bandRow="1">
                <a:tableStyleId>{5C22544A-7EE6-4342-B048-85BDC9FD1C3A}</a:tableStyleId>
              </a:tblPr>
              <a:tblGrid>
                <a:gridCol w="900418">
                  <a:extLst>
                    <a:ext uri="{9D8B030D-6E8A-4147-A177-3AD203B41FA5}">
                      <a16:colId xmlns:a16="http://schemas.microsoft.com/office/drawing/2014/main" val="20000"/>
                    </a:ext>
                  </a:extLst>
                </a:gridCol>
                <a:gridCol w="906011">
                  <a:extLst>
                    <a:ext uri="{9D8B030D-6E8A-4147-A177-3AD203B41FA5}">
                      <a16:colId xmlns:a16="http://schemas.microsoft.com/office/drawing/2014/main" val="20001"/>
                    </a:ext>
                  </a:extLst>
                </a:gridCol>
                <a:gridCol w="1065402">
                  <a:extLst>
                    <a:ext uri="{9D8B030D-6E8A-4147-A177-3AD203B41FA5}">
                      <a16:colId xmlns:a16="http://schemas.microsoft.com/office/drawing/2014/main" val="20002"/>
                    </a:ext>
                  </a:extLst>
                </a:gridCol>
                <a:gridCol w="1077986">
                  <a:extLst>
                    <a:ext uri="{9D8B030D-6E8A-4147-A177-3AD203B41FA5}">
                      <a16:colId xmlns:a16="http://schemas.microsoft.com/office/drawing/2014/main" val="20003"/>
                    </a:ext>
                  </a:extLst>
                </a:gridCol>
                <a:gridCol w="1077986">
                  <a:extLst>
                    <a:ext uri="{9D8B030D-6E8A-4147-A177-3AD203B41FA5}">
                      <a16:colId xmlns:a16="http://schemas.microsoft.com/office/drawing/2014/main" val="20004"/>
                    </a:ext>
                  </a:extLst>
                </a:gridCol>
              </a:tblGrid>
              <a:tr h="370840">
                <a:tc gridSpan="5">
                  <a:txBody>
                    <a:bodyPr/>
                    <a:lstStyle/>
                    <a:p>
                      <a:r>
                        <a:rPr lang="nl-NL" dirty="0"/>
                        <a:t>                    N</a:t>
                      </a:r>
                      <a:r>
                        <a:rPr lang="nl-NL" baseline="-25000" dirty="0"/>
                        <a:t>2</a:t>
                      </a:r>
                      <a:r>
                        <a:rPr lang="nl-NL" dirty="0"/>
                        <a:t>       </a:t>
                      </a:r>
                      <a:r>
                        <a:rPr lang="nl-NL" dirty="0">
                          <a:solidFill>
                            <a:schemeClr val="tx1"/>
                          </a:solidFill>
                        </a:rPr>
                        <a:t>+</a:t>
                      </a:r>
                      <a:r>
                        <a:rPr lang="nl-NL" dirty="0"/>
                        <a:t>      3 H</a:t>
                      </a:r>
                      <a:r>
                        <a:rPr lang="nl-NL" baseline="-25000" dirty="0"/>
                        <a:t>2</a:t>
                      </a:r>
                      <a:r>
                        <a:rPr lang="nl-NL" dirty="0"/>
                        <a:t>            2 NH</a:t>
                      </a:r>
                      <a:r>
                        <a:rPr lang="nl-NL" baseline="-25000" dirty="0"/>
                        <a:t>3    </a:t>
                      </a:r>
                      <a:r>
                        <a:rPr lang="nl-NL" baseline="0" dirty="0"/>
                        <a:t>         </a:t>
                      </a:r>
                      <a:r>
                        <a:rPr lang="nl-NL" baseline="0" dirty="0">
                          <a:solidFill>
                            <a:schemeClr val="tx1"/>
                          </a:solidFill>
                        </a:rPr>
                        <a:t>Ar</a:t>
                      </a:r>
                      <a:endParaRPr lang="nl-NL"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a:p>
                  </a:txBody>
                  <a:tcPr/>
                </a:tc>
                <a:extLst>
                  <a:ext uri="{0D108BD9-81ED-4DB2-BD59-A6C34878D82A}">
                    <a16:rowId xmlns:a16="http://schemas.microsoft.com/office/drawing/2014/main" val="10000"/>
                  </a:ext>
                </a:extLst>
              </a:tr>
              <a:tr h="370840">
                <a:tc>
                  <a:txBody>
                    <a:bodyPr/>
                    <a:lstStyle/>
                    <a:p>
                      <a:pPr algn="ctr"/>
                      <a:r>
                        <a:rPr lang="nl-NL" dirty="0">
                          <a:solidFill>
                            <a:srgbClr val="FF000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NL" dirty="0">
                          <a:solidFill>
                            <a:srgbClr val="FF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NL" dirty="0"/>
                        <a:t>- 20%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NL"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64</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192</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NL" dirty="0">
                          <a:solidFill>
                            <a:srgbClr val="FF0000"/>
                          </a:solidFill>
                        </a:rPr>
                        <a:t>D - </a:t>
                      </a:r>
                      <a:r>
                        <a:rPr lang="nl-NL" baseline="30000" dirty="0">
                          <a:solidFill>
                            <a:srgbClr val="FF0000"/>
                          </a:solidFill>
                        </a:rPr>
                        <a:t>1</a:t>
                      </a:r>
                      <a:r>
                        <a:rPr lang="nl-NL" dirty="0">
                          <a:solidFill>
                            <a:srgbClr val="FF0000"/>
                          </a:solidFill>
                        </a:rPr>
                        <a:t>/</a:t>
                      </a:r>
                      <a:r>
                        <a:rPr lang="nl-NL" baseline="-25000" dirty="0">
                          <a:solidFill>
                            <a:srgbClr val="FF000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-4</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-12</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NL"/>
                        <a:t>E</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60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180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  3,75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5420">
                <a:tc>
                  <a:txBody>
                    <a:bodyPr/>
                    <a:lstStyle/>
                    <a:p>
                      <a:pPr algn="ctr"/>
                      <a:r>
                        <a:rPr lang="nl-NL"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0"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0" dirty="0">
                          <a:solidFill>
                            <a:srgbClr val="FF0000"/>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5420">
                <a:tc>
                  <a:txBody>
                    <a:bodyPr/>
                    <a:lstStyle/>
                    <a:p>
                      <a:pPr algn="ctr"/>
                      <a:r>
                        <a:rPr lang="nl-NL"/>
                        <a:t>B</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80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240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0"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5" name="Ovaal 14"/>
          <p:cNvSpPr/>
          <p:nvPr/>
        </p:nvSpPr>
        <p:spPr>
          <a:xfrm>
            <a:off x="3733200" y="372946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p:cNvSpPr/>
          <p:nvPr/>
        </p:nvSpPr>
        <p:spPr>
          <a:xfrm>
            <a:off x="3733199" y="4089847"/>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p:cNvSpPr/>
          <p:nvPr/>
        </p:nvSpPr>
        <p:spPr>
          <a:xfrm>
            <a:off x="3733198" y="4817538"/>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p:cNvSpPr/>
          <p:nvPr/>
        </p:nvSpPr>
        <p:spPr>
          <a:xfrm>
            <a:off x="3733197" y="5577376"/>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p:cNvSpPr/>
          <p:nvPr/>
        </p:nvSpPr>
        <p:spPr>
          <a:xfrm>
            <a:off x="3733196" y="5943973"/>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p:cNvSpPr/>
          <p:nvPr/>
        </p:nvSpPr>
        <p:spPr>
          <a:xfrm>
            <a:off x="3733195" y="6314486"/>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p:cNvSpPr/>
          <p:nvPr/>
        </p:nvSpPr>
        <p:spPr>
          <a:xfrm>
            <a:off x="3453078" y="5206863"/>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a:extLst>
              <a:ext uri="{FF2B5EF4-FFF2-40B4-BE49-F238E27FC236}">
                <a16:creationId xmlns:a16="http://schemas.microsoft.com/office/drawing/2014/main" id="{F5CF16FA-4E44-4924-B69F-1A9EE9762A1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Lst>
          </a:blip>
          <a:stretch>
            <a:fillRect/>
          </a:stretch>
        </p:blipFill>
        <p:spPr>
          <a:xfrm>
            <a:off x="6167456" y="3415653"/>
            <a:ext cx="257143" cy="200000"/>
          </a:xfrm>
          <a:prstGeom prst="rect">
            <a:avLst/>
          </a:prstGeom>
        </p:spPr>
      </p:pic>
      <p:grpSp>
        <p:nvGrpSpPr>
          <p:cNvPr id="5" name="Groep 4">
            <a:extLst>
              <a:ext uri="{FF2B5EF4-FFF2-40B4-BE49-F238E27FC236}">
                <a16:creationId xmlns:a16="http://schemas.microsoft.com/office/drawing/2014/main" id="{E69C2B18-6DB5-4832-BC23-40A31DEADE74}"/>
              </a:ext>
            </a:extLst>
          </p:cNvPr>
          <p:cNvGrpSpPr/>
          <p:nvPr/>
        </p:nvGrpSpPr>
        <p:grpSpPr>
          <a:xfrm>
            <a:off x="763397" y="427838"/>
            <a:ext cx="8548383" cy="2585323"/>
            <a:chOff x="763397" y="427838"/>
            <a:chExt cx="8548383" cy="2585323"/>
          </a:xfrm>
        </p:grpSpPr>
        <p:sp>
          <p:nvSpPr>
            <p:cNvPr id="6" name="Tekstvak 5">
              <a:extLst>
                <a:ext uri="{FF2B5EF4-FFF2-40B4-BE49-F238E27FC236}">
                  <a16:creationId xmlns:a16="http://schemas.microsoft.com/office/drawing/2014/main" id="{850C450E-A3CC-5CEA-0575-BE8B398979CC}"/>
                </a:ext>
              </a:extLst>
            </p:cNvPr>
            <p:cNvSpPr txBox="1"/>
            <p:nvPr/>
          </p:nvSpPr>
          <p:spPr>
            <a:xfrm>
              <a:off x="763397" y="427838"/>
              <a:ext cx="8548383" cy="2585323"/>
            </a:xfrm>
            <a:prstGeom prst="rect">
              <a:avLst/>
            </a:prstGeom>
            <a:noFill/>
          </p:spPr>
          <p:txBody>
            <a:bodyPr wrap="square" rtlCol="0">
              <a:spAutoFit/>
            </a:bodyPr>
            <a:lstStyle/>
            <a:p>
              <a:r>
                <a:rPr lang="nl-NL" dirty="0"/>
                <a:t>				</a:t>
              </a:r>
            </a:p>
            <a:p>
              <a:r>
                <a:rPr lang="nl-NL" dirty="0"/>
                <a:t>				       A    molverhouding N</a:t>
              </a:r>
              <a:r>
                <a:rPr lang="nl-NL" baseline="-25000" dirty="0"/>
                <a:t>2 </a:t>
              </a:r>
              <a:r>
                <a:rPr lang="nl-NL" dirty="0"/>
                <a:t>: H</a:t>
              </a:r>
              <a:r>
                <a:rPr lang="nl-NL" baseline="-25000" dirty="0"/>
                <a:t>2 </a:t>
              </a:r>
              <a:r>
                <a:rPr lang="nl-NL" dirty="0"/>
                <a:t>: Ar = 80 : 240 : 1,0</a:t>
              </a:r>
            </a:p>
            <a:p>
              <a:endParaRPr lang="nl-NL" dirty="0"/>
            </a:p>
            <a:p>
              <a:r>
                <a:rPr lang="nl-NL" dirty="0"/>
                <a:t>				       B    samenstelling constant per minuut:</a:t>
              </a:r>
            </a:p>
            <a:p>
              <a:r>
                <a:rPr lang="nl-NL" dirty="0"/>
                <a:t>                                                                                   80 kmol N</a:t>
              </a:r>
              <a:r>
                <a:rPr lang="nl-NL" baseline="-25000" dirty="0"/>
                <a:t>2 </a:t>
              </a:r>
              <a:r>
                <a:rPr lang="nl-NL" dirty="0"/>
                <a:t>,</a:t>
              </a:r>
              <a:r>
                <a:rPr lang="nl-NL" baseline="-25000" dirty="0"/>
                <a:t>  </a:t>
              </a:r>
              <a:r>
                <a:rPr lang="nl-NL" dirty="0"/>
                <a:t>240 kmol H</a:t>
              </a:r>
              <a:r>
                <a:rPr lang="nl-NL" baseline="-25000" dirty="0"/>
                <a:t>2  </a:t>
              </a:r>
              <a:r>
                <a:rPr lang="nl-NL" dirty="0"/>
                <a:t>en</a:t>
              </a:r>
              <a:r>
                <a:rPr lang="nl-NL" baseline="-25000" dirty="0"/>
                <a:t> </a:t>
              </a:r>
              <a:r>
                <a:rPr lang="nl-NL" dirty="0"/>
                <a:t> 4,0 kmol Ar</a:t>
              </a:r>
            </a:p>
            <a:p>
              <a:endParaRPr lang="nl-NL" dirty="0"/>
            </a:p>
            <a:p>
              <a:r>
                <a:rPr lang="nl-NL" dirty="0"/>
                <a:t>				       D   1/16 deel van  C  wordt afgevoerd.</a:t>
              </a:r>
            </a:p>
            <a:p>
              <a:endParaRPr lang="nl-NL" dirty="0">
                <a:solidFill>
                  <a:srgbClr val="FF0000"/>
                </a:solidFill>
              </a:endParaRPr>
            </a:p>
            <a:p>
              <a:endParaRPr lang="nl-NL" dirty="0">
                <a:solidFill>
                  <a:srgbClr val="FF0000"/>
                </a:solidFill>
              </a:endParaRPr>
            </a:p>
          </p:txBody>
        </p:sp>
        <p:sp>
          <p:nvSpPr>
            <p:cNvPr id="7" name="Ovaal 6">
              <a:extLst>
                <a:ext uri="{FF2B5EF4-FFF2-40B4-BE49-F238E27FC236}">
                  <a16:creationId xmlns:a16="http://schemas.microsoft.com/office/drawing/2014/main" id="{4BD11782-D081-70DB-2832-8156693364CD}"/>
                </a:ext>
              </a:extLst>
            </p:cNvPr>
            <p:cNvSpPr/>
            <p:nvPr/>
          </p:nvSpPr>
          <p:spPr>
            <a:xfrm>
              <a:off x="4805999" y="129600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1198570A-7C97-8B00-BFE5-9C4E7ADD4518}"/>
                </a:ext>
              </a:extLst>
            </p:cNvPr>
            <p:cNvSpPr/>
            <p:nvPr/>
          </p:nvSpPr>
          <p:spPr>
            <a:xfrm>
              <a:off x="4806000" y="76969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6FB8F4BF-5492-6E17-EBFA-F2CDD2B80960}"/>
                </a:ext>
              </a:extLst>
            </p:cNvPr>
            <p:cNvSpPr/>
            <p:nvPr/>
          </p:nvSpPr>
          <p:spPr>
            <a:xfrm>
              <a:off x="4805999"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633285F9-9EC1-B70B-7222-743A3538CE88}"/>
                </a:ext>
              </a:extLst>
            </p:cNvPr>
            <p:cNvSpPr/>
            <p:nvPr/>
          </p:nvSpPr>
          <p:spPr>
            <a:xfrm>
              <a:off x="6480000"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98233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graphicFrame>
        <p:nvGraphicFramePr>
          <p:cNvPr id="2" name="Tabel 1"/>
          <p:cNvGraphicFramePr>
            <a:graphicFrameLocks noGrp="1"/>
          </p:cNvGraphicFramePr>
          <p:nvPr/>
        </p:nvGraphicFramePr>
        <p:xfrm>
          <a:off x="3419912" y="3290160"/>
          <a:ext cx="5027803" cy="3327400"/>
        </p:xfrm>
        <a:graphic>
          <a:graphicData uri="http://schemas.openxmlformats.org/drawingml/2006/table">
            <a:tbl>
              <a:tblPr firstRow="1" bandRow="1">
                <a:tableStyleId>{5C22544A-7EE6-4342-B048-85BDC9FD1C3A}</a:tableStyleId>
              </a:tblPr>
              <a:tblGrid>
                <a:gridCol w="900418">
                  <a:extLst>
                    <a:ext uri="{9D8B030D-6E8A-4147-A177-3AD203B41FA5}">
                      <a16:colId xmlns:a16="http://schemas.microsoft.com/office/drawing/2014/main" val="20000"/>
                    </a:ext>
                  </a:extLst>
                </a:gridCol>
                <a:gridCol w="906011">
                  <a:extLst>
                    <a:ext uri="{9D8B030D-6E8A-4147-A177-3AD203B41FA5}">
                      <a16:colId xmlns:a16="http://schemas.microsoft.com/office/drawing/2014/main" val="20001"/>
                    </a:ext>
                  </a:extLst>
                </a:gridCol>
                <a:gridCol w="1065402">
                  <a:extLst>
                    <a:ext uri="{9D8B030D-6E8A-4147-A177-3AD203B41FA5}">
                      <a16:colId xmlns:a16="http://schemas.microsoft.com/office/drawing/2014/main" val="20002"/>
                    </a:ext>
                  </a:extLst>
                </a:gridCol>
                <a:gridCol w="1077986">
                  <a:extLst>
                    <a:ext uri="{9D8B030D-6E8A-4147-A177-3AD203B41FA5}">
                      <a16:colId xmlns:a16="http://schemas.microsoft.com/office/drawing/2014/main" val="20003"/>
                    </a:ext>
                  </a:extLst>
                </a:gridCol>
                <a:gridCol w="1077986">
                  <a:extLst>
                    <a:ext uri="{9D8B030D-6E8A-4147-A177-3AD203B41FA5}">
                      <a16:colId xmlns:a16="http://schemas.microsoft.com/office/drawing/2014/main" val="20004"/>
                    </a:ext>
                  </a:extLst>
                </a:gridCol>
              </a:tblGrid>
              <a:tr h="370840">
                <a:tc gridSpan="5">
                  <a:txBody>
                    <a:bodyPr/>
                    <a:lstStyle/>
                    <a:p>
                      <a:r>
                        <a:rPr lang="nl-NL" dirty="0"/>
                        <a:t>                    N</a:t>
                      </a:r>
                      <a:r>
                        <a:rPr lang="nl-NL" baseline="-25000" dirty="0"/>
                        <a:t>2</a:t>
                      </a:r>
                      <a:r>
                        <a:rPr lang="nl-NL" dirty="0"/>
                        <a:t>       </a:t>
                      </a:r>
                      <a:r>
                        <a:rPr lang="nl-NL" dirty="0">
                          <a:solidFill>
                            <a:schemeClr val="tx1"/>
                          </a:solidFill>
                        </a:rPr>
                        <a:t>+</a:t>
                      </a:r>
                      <a:r>
                        <a:rPr lang="nl-NL" dirty="0"/>
                        <a:t>      3 H</a:t>
                      </a:r>
                      <a:r>
                        <a:rPr lang="nl-NL" baseline="-25000" dirty="0"/>
                        <a:t>2</a:t>
                      </a:r>
                      <a:r>
                        <a:rPr lang="nl-NL" dirty="0"/>
                        <a:t>            2 NH</a:t>
                      </a:r>
                      <a:r>
                        <a:rPr lang="nl-NL" baseline="-25000" dirty="0"/>
                        <a:t>3    </a:t>
                      </a:r>
                      <a:r>
                        <a:rPr lang="nl-NL" baseline="0" dirty="0"/>
                        <a:t>         </a:t>
                      </a:r>
                      <a:r>
                        <a:rPr lang="nl-NL" baseline="0" dirty="0">
                          <a:solidFill>
                            <a:schemeClr val="tx1"/>
                          </a:solidFill>
                        </a:rPr>
                        <a:t>Ar</a:t>
                      </a:r>
                      <a:endParaRPr lang="nl-NL"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a:p>
                  </a:txBody>
                  <a:tcPr/>
                </a:tc>
                <a:extLst>
                  <a:ext uri="{0D108BD9-81ED-4DB2-BD59-A6C34878D82A}">
                    <a16:rowId xmlns:a16="http://schemas.microsoft.com/office/drawing/2014/main" val="10000"/>
                  </a:ext>
                </a:extLst>
              </a:tr>
              <a:tr h="370840">
                <a:tc>
                  <a:txBody>
                    <a:bodyPr/>
                    <a:lstStyle/>
                    <a:p>
                      <a:pPr algn="ctr"/>
                      <a:r>
                        <a:rPr lang="nl-NL"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NL"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NL" dirty="0"/>
                        <a:t>- 20%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NL"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64</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192</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NL"/>
                        <a:t>D - </a:t>
                      </a:r>
                      <a:r>
                        <a:rPr lang="nl-NL" baseline="30000"/>
                        <a:t>1</a:t>
                      </a:r>
                      <a:r>
                        <a:rPr lang="nl-NL"/>
                        <a:t>/</a:t>
                      </a:r>
                      <a:r>
                        <a:rPr lang="nl-NL" baseline="-25000"/>
                        <a:t>16</a:t>
                      </a:r>
                      <a:endParaRPr lang="nl-NL"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-4</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-12</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NL"/>
                        <a:t>E</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60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180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  3,75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5420">
                <a:tc>
                  <a:txBody>
                    <a:bodyPr/>
                    <a:lstStyle/>
                    <a:p>
                      <a:pPr algn="ctr"/>
                      <a:r>
                        <a:rPr lang="nl-NL" b="1" dirty="0">
                          <a:solidFill>
                            <a:srgbClr val="00B05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00B05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00B050"/>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00B050"/>
                          </a:solidFill>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5420">
                <a:tc>
                  <a:txBody>
                    <a:bodyPr/>
                    <a:lstStyle/>
                    <a:p>
                      <a:pPr algn="ctr"/>
                      <a:r>
                        <a:rPr lang="nl-NL"/>
                        <a:t>B</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80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240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0"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5" name="Ovaal 14"/>
          <p:cNvSpPr/>
          <p:nvPr/>
        </p:nvSpPr>
        <p:spPr>
          <a:xfrm>
            <a:off x="3733200" y="372946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p:cNvSpPr/>
          <p:nvPr/>
        </p:nvSpPr>
        <p:spPr>
          <a:xfrm>
            <a:off x="3733199" y="4089847"/>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p:cNvSpPr/>
          <p:nvPr/>
        </p:nvSpPr>
        <p:spPr>
          <a:xfrm>
            <a:off x="3733198" y="4817538"/>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p:cNvSpPr/>
          <p:nvPr/>
        </p:nvSpPr>
        <p:spPr>
          <a:xfrm>
            <a:off x="3733197" y="5577376"/>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p:cNvSpPr/>
          <p:nvPr/>
        </p:nvSpPr>
        <p:spPr>
          <a:xfrm>
            <a:off x="3733195" y="5943973"/>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p:cNvSpPr/>
          <p:nvPr/>
        </p:nvSpPr>
        <p:spPr>
          <a:xfrm>
            <a:off x="3733195" y="6314486"/>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p:cNvSpPr/>
          <p:nvPr/>
        </p:nvSpPr>
        <p:spPr>
          <a:xfrm>
            <a:off x="3453078" y="5206863"/>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a:extLst>
              <a:ext uri="{FF2B5EF4-FFF2-40B4-BE49-F238E27FC236}">
                <a16:creationId xmlns:a16="http://schemas.microsoft.com/office/drawing/2014/main" id="{B8494231-FEE3-4A98-885D-36C35EA3F88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Lst>
          </a:blip>
          <a:stretch>
            <a:fillRect/>
          </a:stretch>
        </p:blipFill>
        <p:spPr>
          <a:xfrm>
            <a:off x="6167456" y="3415653"/>
            <a:ext cx="257143" cy="200000"/>
          </a:xfrm>
          <a:prstGeom prst="rect">
            <a:avLst/>
          </a:prstGeom>
        </p:spPr>
      </p:pic>
      <p:grpSp>
        <p:nvGrpSpPr>
          <p:cNvPr id="3" name="Groep 2">
            <a:extLst>
              <a:ext uri="{FF2B5EF4-FFF2-40B4-BE49-F238E27FC236}">
                <a16:creationId xmlns:a16="http://schemas.microsoft.com/office/drawing/2014/main" id="{D5D515E2-A957-D1C3-60B0-852FA76AB0C3}"/>
              </a:ext>
            </a:extLst>
          </p:cNvPr>
          <p:cNvGrpSpPr/>
          <p:nvPr/>
        </p:nvGrpSpPr>
        <p:grpSpPr>
          <a:xfrm>
            <a:off x="763397" y="427838"/>
            <a:ext cx="8548383" cy="2585323"/>
            <a:chOff x="763397" y="427838"/>
            <a:chExt cx="8548383" cy="2585323"/>
          </a:xfrm>
        </p:grpSpPr>
        <p:sp>
          <p:nvSpPr>
            <p:cNvPr id="6" name="Tekstvak 5">
              <a:extLst>
                <a:ext uri="{FF2B5EF4-FFF2-40B4-BE49-F238E27FC236}">
                  <a16:creationId xmlns:a16="http://schemas.microsoft.com/office/drawing/2014/main" id="{6F62BF14-5899-E5CF-3F86-BAFCAA528FDF}"/>
                </a:ext>
              </a:extLst>
            </p:cNvPr>
            <p:cNvSpPr txBox="1"/>
            <p:nvPr/>
          </p:nvSpPr>
          <p:spPr>
            <a:xfrm>
              <a:off x="763397" y="427838"/>
              <a:ext cx="8548383" cy="2585323"/>
            </a:xfrm>
            <a:prstGeom prst="rect">
              <a:avLst/>
            </a:prstGeom>
            <a:noFill/>
          </p:spPr>
          <p:txBody>
            <a:bodyPr wrap="square" rtlCol="0">
              <a:spAutoFit/>
            </a:bodyPr>
            <a:lstStyle/>
            <a:p>
              <a:r>
                <a:rPr lang="nl-NL" dirty="0"/>
                <a:t>				</a:t>
              </a:r>
            </a:p>
            <a:p>
              <a:r>
                <a:rPr lang="nl-NL" dirty="0"/>
                <a:t>				       </a:t>
              </a:r>
              <a:r>
                <a:rPr lang="nl-NL" dirty="0">
                  <a:solidFill>
                    <a:srgbClr val="00B050"/>
                  </a:solidFill>
                </a:rPr>
                <a:t>A    molverhouding N</a:t>
              </a:r>
              <a:r>
                <a:rPr lang="nl-NL" baseline="-25000" dirty="0">
                  <a:solidFill>
                    <a:srgbClr val="00B050"/>
                  </a:solidFill>
                </a:rPr>
                <a:t>2 </a:t>
              </a:r>
              <a:r>
                <a:rPr lang="nl-NL" dirty="0">
                  <a:solidFill>
                    <a:srgbClr val="00B050"/>
                  </a:solidFill>
                </a:rPr>
                <a:t>: H</a:t>
              </a:r>
              <a:r>
                <a:rPr lang="nl-NL" baseline="-25000" dirty="0">
                  <a:solidFill>
                    <a:srgbClr val="00B050"/>
                  </a:solidFill>
                </a:rPr>
                <a:t>2 </a:t>
              </a:r>
              <a:r>
                <a:rPr lang="nl-NL" dirty="0">
                  <a:solidFill>
                    <a:srgbClr val="00B050"/>
                  </a:solidFill>
                </a:rPr>
                <a:t>: Ar = 80 : 240 : 1,0</a:t>
              </a:r>
            </a:p>
            <a:p>
              <a:endParaRPr lang="nl-NL" dirty="0">
                <a:solidFill>
                  <a:srgbClr val="00B050"/>
                </a:solidFill>
              </a:endParaRPr>
            </a:p>
            <a:p>
              <a:r>
                <a:rPr lang="nl-NL" dirty="0"/>
                <a:t>				       B    samenstelling constant per minuut:</a:t>
              </a:r>
            </a:p>
            <a:p>
              <a:r>
                <a:rPr lang="nl-NL" dirty="0"/>
                <a:t>                                                                                   80 kmol N</a:t>
              </a:r>
              <a:r>
                <a:rPr lang="nl-NL" baseline="-25000" dirty="0"/>
                <a:t>2 </a:t>
              </a:r>
              <a:r>
                <a:rPr lang="nl-NL" dirty="0"/>
                <a:t>,</a:t>
              </a:r>
              <a:r>
                <a:rPr lang="nl-NL" baseline="-25000" dirty="0"/>
                <a:t>  </a:t>
              </a:r>
              <a:r>
                <a:rPr lang="nl-NL" dirty="0"/>
                <a:t>240 kmol H</a:t>
              </a:r>
              <a:r>
                <a:rPr lang="nl-NL" baseline="-25000" dirty="0"/>
                <a:t>2  </a:t>
              </a:r>
              <a:r>
                <a:rPr lang="nl-NL" dirty="0"/>
                <a:t>en</a:t>
              </a:r>
              <a:r>
                <a:rPr lang="nl-NL" baseline="-25000" dirty="0"/>
                <a:t> </a:t>
              </a:r>
              <a:r>
                <a:rPr lang="nl-NL" dirty="0"/>
                <a:t> 4,0 kmol Ar</a:t>
              </a:r>
            </a:p>
            <a:p>
              <a:endParaRPr lang="nl-NL" dirty="0"/>
            </a:p>
            <a:p>
              <a:r>
                <a:rPr lang="nl-NL" dirty="0"/>
                <a:t>				       D   1/16 deel van  C  wordt afgevoerd.</a:t>
              </a:r>
            </a:p>
            <a:p>
              <a:endParaRPr lang="nl-NL" dirty="0">
                <a:solidFill>
                  <a:srgbClr val="FF0000"/>
                </a:solidFill>
              </a:endParaRPr>
            </a:p>
            <a:p>
              <a:endParaRPr lang="nl-NL" dirty="0">
                <a:solidFill>
                  <a:srgbClr val="FF0000"/>
                </a:solidFill>
              </a:endParaRPr>
            </a:p>
          </p:txBody>
        </p:sp>
        <p:sp>
          <p:nvSpPr>
            <p:cNvPr id="7" name="Ovaal 6">
              <a:extLst>
                <a:ext uri="{FF2B5EF4-FFF2-40B4-BE49-F238E27FC236}">
                  <a16:creationId xmlns:a16="http://schemas.microsoft.com/office/drawing/2014/main" id="{B70751FD-5827-B52D-AEAA-F261E8835549}"/>
                </a:ext>
              </a:extLst>
            </p:cNvPr>
            <p:cNvSpPr/>
            <p:nvPr/>
          </p:nvSpPr>
          <p:spPr>
            <a:xfrm>
              <a:off x="4805999" y="129600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89D6A00F-8145-5936-EC8B-F62287EAD9DB}"/>
                </a:ext>
              </a:extLst>
            </p:cNvPr>
            <p:cNvSpPr/>
            <p:nvPr/>
          </p:nvSpPr>
          <p:spPr>
            <a:xfrm>
              <a:off x="4806000" y="76969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8E0D2A61-5D1E-5B8C-19AD-A93BF0CF9702}"/>
                </a:ext>
              </a:extLst>
            </p:cNvPr>
            <p:cNvSpPr/>
            <p:nvPr/>
          </p:nvSpPr>
          <p:spPr>
            <a:xfrm>
              <a:off x="4805999"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9B084A8C-7FA0-56F0-9076-8E0EE353CDB8}"/>
                </a:ext>
              </a:extLst>
            </p:cNvPr>
            <p:cNvSpPr/>
            <p:nvPr/>
          </p:nvSpPr>
          <p:spPr>
            <a:xfrm>
              <a:off x="6480000"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1" name="Ovaal 10">
            <a:extLst>
              <a:ext uri="{FF2B5EF4-FFF2-40B4-BE49-F238E27FC236}">
                <a16:creationId xmlns:a16="http://schemas.microsoft.com/office/drawing/2014/main" id="{27A895B2-332C-35CD-D605-FB18C1FD95F6}"/>
              </a:ext>
            </a:extLst>
          </p:cNvPr>
          <p:cNvSpPr/>
          <p:nvPr/>
        </p:nvSpPr>
        <p:spPr>
          <a:xfrm>
            <a:off x="931178" y="302345"/>
            <a:ext cx="914400" cy="914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0129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graphicFrame>
        <p:nvGraphicFramePr>
          <p:cNvPr id="2" name="Tabel 1"/>
          <p:cNvGraphicFramePr>
            <a:graphicFrameLocks noGrp="1"/>
          </p:cNvGraphicFramePr>
          <p:nvPr/>
        </p:nvGraphicFramePr>
        <p:xfrm>
          <a:off x="3419912" y="3290160"/>
          <a:ext cx="5027803" cy="3327400"/>
        </p:xfrm>
        <a:graphic>
          <a:graphicData uri="http://schemas.openxmlformats.org/drawingml/2006/table">
            <a:tbl>
              <a:tblPr firstRow="1" bandRow="1">
                <a:tableStyleId>{5C22544A-7EE6-4342-B048-85BDC9FD1C3A}</a:tableStyleId>
              </a:tblPr>
              <a:tblGrid>
                <a:gridCol w="900418">
                  <a:extLst>
                    <a:ext uri="{9D8B030D-6E8A-4147-A177-3AD203B41FA5}">
                      <a16:colId xmlns:a16="http://schemas.microsoft.com/office/drawing/2014/main" val="20000"/>
                    </a:ext>
                  </a:extLst>
                </a:gridCol>
                <a:gridCol w="906011">
                  <a:extLst>
                    <a:ext uri="{9D8B030D-6E8A-4147-A177-3AD203B41FA5}">
                      <a16:colId xmlns:a16="http://schemas.microsoft.com/office/drawing/2014/main" val="20001"/>
                    </a:ext>
                  </a:extLst>
                </a:gridCol>
                <a:gridCol w="1065402">
                  <a:extLst>
                    <a:ext uri="{9D8B030D-6E8A-4147-A177-3AD203B41FA5}">
                      <a16:colId xmlns:a16="http://schemas.microsoft.com/office/drawing/2014/main" val="20002"/>
                    </a:ext>
                  </a:extLst>
                </a:gridCol>
                <a:gridCol w="1077986">
                  <a:extLst>
                    <a:ext uri="{9D8B030D-6E8A-4147-A177-3AD203B41FA5}">
                      <a16:colId xmlns:a16="http://schemas.microsoft.com/office/drawing/2014/main" val="20003"/>
                    </a:ext>
                  </a:extLst>
                </a:gridCol>
                <a:gridCol w="1077986">
                  <a:extLst>
                    <a:ext uri="{9D8B030D-6E8A-4147-A177-3AD203B41FA5}">
                      <a16:colId xmlns:a16="http://schemas.microsoft.com/office/drawing/2014/main" val="20004"/>
                    </a:ext>
                  </a:extLst>
                </a:gridCol>
              </a:tblGrid>
              <a:tr h="370840">
                <a:tc gridSpan="5">
                  <a:txBody>
                    <a:bodyPr/>
                    <a:lstStyle/>
                    <a:p>
                      <a:r>
                        <a:rPr lang="nl-NL" dirty="0"/>
                        <a:t>                    N</a:t>
                      </a:r>
                      <a:r>
                        <a:rPr lang="nl-NL" baseline="-25000" dirty="0"/>
                        <a:t>2</a:t>
                      </a:r>
                      <a:r>
                        <a:rPr lang="nl-NL" dirty="0"/>
                        <a:t>       </a:t>
                      </a:r>
                      <a:r>
                        <a:rPr lang="nl-NL" dirty="0">
                          <a:solidFill>
                            <a:schemeClr val="tx1"/>
                          </a:solidFill>
                        </a:rPr>
                        <a:t>+</a:t>
                      </a:r>
                      <a:r>
                        <a:rPr lang="nl-NL" dirty="0"/>
                        <a:t>      3 H</a:t>
                      </a:r>
                      <a:r>
                        <a:rPr lang="nl-NL" baseline="-25000" dirty="0"/>
                        <a:t>2</a:t>
                      </a:r>
                      <a:r>
                        <a:rPr lang="nl-NL" dirty="0"/>
                        <a:t>            2 NH</a:t>
                      </a:r>
                      <a:r>
                        <a:rPr lang="nl-NL" baseline="-25000" dirty="0"/>
                        <a:t>3    </a:t>
                      </a:r>
                      <a:r>
                        <a:rPr lang="nl-NL" baseline="0" dirty="0"/>
                        <a:t>         </a:t>
                      </a:r>
                      <a:r>
                        <a:rPr lang="nl-NL" baseline="0" dirty="0">
                          <a:solidFill>
                            <a:schemeClr val="tx1"/>
                          </a:solidFill>
                        </a:rPr>
                        <a:t>Ar</a:t>
                      </a:r>
                      <a:endParaRPr lang="nl-NL"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a:p>
                  </a:txBody>
                  <a:tcPr/>
                </a:tc>
                <a:extLst>
                  <a:ext uri="{0D108BD9-81ED-4DB2-BD59-A6C34878D82A}">
                    <a16:rowId xmlns:a16="http://schemas.microsoft.com/office/drawing/2014/main" val="10000"/>
                  </a:ext>
                </a:extLst>
              </a:tr>
              <a:tr h="370840">
                <a:tc>
                  <a:txBody>
                    <a:bodyPr/>
                    <a:lstStyle/>
                    <a:p>
                      <a:pPr algn="ctr"/>
                      <a:r>
                        <a:rPr lang="nl-NL"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NL"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NL" dirty="0"/>
                        <a:t>- 20%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NL"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64</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192</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NL" b="1" dirty="0">
                          <a:solidFill>
                            <a:srgbClr val="00B050"/>
                          </a:solidFill>
                        </a:rPr>
                        <a:t>D - </a:t>
                      </a:r>
                      <a:r>
                        <a:rPr lang="nl-NL" b="1" baseline="30000" dirty="0">
                          <a:solidFill>
                            <a:srgbClr val="00B050"/>
                          </a:solidFill>
                        </a:rPr>
                        <a:t>1</a:t>
                      </a:r>
                      <a:r>
                        <a:rPr lang="nl-NL" b="1" dirty="0">
                          <a:solidFill>
                            <a:srgbClr val="00B050"/>
                          </a:solidFill>
                        </a:rPr>
                        <a:t>/</a:t>
                      </a:r>
                      <a:r>
                        <a:rPr lang="nl-NL" b="1" baseline="-25000" dirty="0">
                          <a:solidFill>
                            <a:srgbClr val="00B05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00B05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00B050"/>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b="1" dirty="0">
                          <a:solidFill>
                            <a:srgbClr val="00B050"/>
                          </a:solidFill>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NL"/>
                        <a:t>E</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60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180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  3,75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5420">
                <a:tc>
                  <a:txBody>
                    <a:bodyPr/>
                    <a:lstStyle/>
                    <a:p>
                      <a:pPr algn="ctr"/>
                      <a:r>
                        <a:rPr lang="nl-NL" b="1" dirty="0">
                          <a:solidFill>
                            <a:srgbClr val="00B05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00B05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00B050"/>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b="1" dirty="0">
                          <a:solidFill>
                            <a:srgbClr val="00B050"/>
                          </a:solidFill>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5420">
                <a:tc>
                  <a:txBody>
                    <a:bodyPr/>
                    <a:lstStyle/>
                    <a:p>
                      <a:pPr algn="ctr"/>
                      <a:r>
                        <a:rPr lang="nl-NL"/>
                        <a:t>B</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80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240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0"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5" name="Ovaal 14"/>
          <p:cNvSpPr/>
          <p:nvPr/>
        </p:nvSpPr>
        <p:spPr>
          <a:xfrm>
            <a:off x="3733200" y="372946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p:cNvSpPr/>
          <p:nvPr/>
        </p:nvSpPr>
        <p:spPr>
          <a:xfrm>
            <a:off x="3733199" y="4089847"/>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p:cNvSpPr/>
          <p:nvPr/>
        </p:nvSpPr>
        <p:spPr>
          <a:xfrm>
            <a:off x="3733198" y="4817538"/>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p:cNvSpPr/>
          <p:nvPr/>
        </p:nvSpPr>
        <p:spPr>
          <a:xfrm>
            <a:off x="3733197" y="5577376"/>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p:cNvSpPr/>
          <p:nvPr/>
        </p:nvSpPr>
        <p:spPr>
          <a:xfrm>
            <a:off x="3733196" y="5943973"/>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p:cNvSpPr/>
          <p:nvPr/>
        </p:nvSpPr>
        <p:spPr>
          <a:xfrm>
            <a:off x="3733195" y="6314486"/>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p:cNvSpPr/>
          <p:nvPr/>
        </p:nvSpPr>
        <p:spPr>
          <a:xfrm>
            <a:off x="3453078" y="5206863"/>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a:extLst>
              <a:ext uri="{FF2B5EF4-FFF2-40B4-BE49-F238E27FC236}">
                <a16:creationId xmlns:a16="http://schemas.microsoft.com/office/drawing/2014/main" id="{B8494231-FEE3-4A98-885D-36C35EA3F88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Lst>
          </a:blip>
          <a:stretch>
            <a:fillRect/>
          </a:stretch>
        </p:blipFill>
        <p:spPr>
          <a:xfrm>
            <a:off x="6167456" y="3415653"/>
            <a:ext cx="257143" cy="200000"/>
          </a:xfrm>
          <a:prstGeom prst="rect">
            <a:avLst/>
          </a:prstGeom>
        </p:spPr>
      </p:pic>
      <p:grpSp>
        <p:nvGrpSpPr>
          <p:cNvPr id="3" name="Groep 2">
            <a:extLst>
              <a:ext uri="{FF2B5EF4-FFF2-40B4-BE49-F238E27FC236}">
                <a16:creationId xmlns:a16="http://schemas.microsoft.com/office/drawing/2014/main" id="{915AA234-A046-40DE-95E0-16B93A71193C}"/>
              </a:ext>
            </a:extLst>
          </p:cNvPr>
          <p:cNvGrpSpPr/>
          <p:nvPr/>
        </p:nvGrpSpPr>
        <p:grpSpPr>
          <a:xfrm>
            <a:off x="763397" y="427838"/>
            <a:ext cx="8548383" cy="2585323"/>
            <a:chOff x="763397" y="427838"/>
            <a:chExt cx="8548383" cy="2585323"/>
          </a:xfrm>
        </p:grpSpPr>
        <p:sp>
          <p:nvSpPr>
            <p:cNvPr id="6" name="Tekstvak 5">
              <a:extLst>
                <a:ext uri="{FF2B5EF4-FFF2-40B4-BE49-F238E27FC236}">
                  <a16:creationId xmlns:a16="http://schemas.microsoft.com/office/drawing/2014/main" id="{B3950C9E-E4F6-3C25-DCD6-2468228A30D8}"/>
                </a:ext>
              </a:extLst>
            </p:cNvPr>
            <p:cNvSpPr txBox="1"/>
            <p:nvPr/>
          </p:nvSpPr>
          <p:spPr>
            <a:xfrm>
              <a:off x="763397" y="427838"/>
              <a:ext cx="8548383" cy="2585323"/>
            </a:xfrm>
            <a:prstGeom prst="rect">
              <a:avLst/>
            </a:prstGeom>
            <a:noFill/>
          </p:spPr>
          <p:txBody>
            <a:bodyPr wrap="square" rtlCol="0">
              <a:spAutoFit/>
            </a:bodyPr>
            <a:lstStyle/>
            <a:p>
              <a:r>
                <a:rPr lang="nl-NL" dirty="0"/>
                <a:t>				</a:t>
              </a:r>
            </a:p>
            <a:p>
              <a:r>
                <a:rPr lang="nl-NL" dirty="0"/>
                <a:t>				       A    molverhouding N</a:t>
              </a:r>
              <a:r>
                <a:rPr lang="nl-NL" baseline="-25000" dirty="0"/>
                <a:t>2 </a:t>
              </a:r>
              <a:r>
                <a:rPr lang="nl-NL" dirty="0"/>
                <a:t>: H</a:t>
              </a:r>
              <a:r>
                <a:rPr lang="nl-NL" baseline="-25000" dirty="0"/>
                <a:t>2 </a:t>
              </a:r>
              <a:r>
                <a:rPr lang="nl-NL" dirty="0"/>
                <a:t>: Ar = 80 : 240 : 1,0</a:t>
              </a:r>
            </a:p>
            <a:p>
              <a:endParaRPr lang="nl-NL" dirty="0"/>
            </a:p>
            <a:p>
              <a:r>
                <a:rPr lang="nl-NL" dirty="0"/>
                <a:t>				       B    samenstelling constant per minuut:</a:t>
              </a:r>
            </a:p>
            <a:p>
              <a:r>
                <a:rPr lang="nl-NL" dirty="0"/>
                <a:t>                                                                                   80 kmol N</a:t>
              </a:r>
              <a:r>
                <a:rPr lang="nl-NL" baseline="-25000" dirty="0"/>
                <a:t>2 </a:t>
              </a:r>
              <a:r>
                <a:rPr lang="nl-NL" dirty="0"/>
                <a:t>,</a:t>
              </a:r>
              <a:r>
                <a:rPr lang="nl-NL" baseline="-25000" dirty="0"/>
                <a:t>  </a:t>
              </a:r>
              <a:r>
                <a:rPr lang="nl-NL" dirty="0"/>
                <a:t>240 kmol H</a:t>
              </a:r>
              <a:r>
                <a:rPr lang="nl-NL" baseline="-25000" dirty="0"/>
                <a:t>2  </a:t>
              </a:r>
              <a:r>
                <a:rPr lang="nl-NL" dirty="0"/>
                <a:t>en</a:t>
              </a:r>
              <a:r>
                <a:rPr lang="nl-NL" baseline="-25000" dirty="0"/>
                <a:t> </a:t>
              </a:r>
              <a:r>
                <a:rPr lang="nl-NL" dirty="0"/>
                <a:t> 4,0 kmol Ar</a:t>
              </a:r>
            </a:p>
            <a:p>
              <a:endParaRPr lang="nl-NL" dirty="0">
                <a:solidFill>
                  <a:srgbClr val="00B050"/>
                </a:solidFill>
              </a:endParaRPr>
            </a:p>
            <a:p>
              <a:r>
                <a:rPr lang="nl-NL" dirty="0">
                  <a:solidFill>
                    <a:srgbClr val="00B050"/>
                  </a:solidFill>
                </a:rPr>
                <a:t>				       D   1/16 deel van  C  wordt afgevoerd.</a:t>
              </a:r>
            </a:p>
            <a:p>
              <a:endParaRPr lang="nl-NL" dirty="0">
                <a:solidFill>
                  <a:srgbClr val="FF0000"/>
                </a:solidFill>
              </a:endParaRPr>
            </a:p>
            <a:p>
              <a:endParaRPr lang="nl-NL" dirty="0">
                <a:solidFill>
                  <a:srgbClr val="FF0000"/>
                </a:solidFill>
              </a:endParaRPr>
            </a:p>
          </p:txBody>
        </p:sp>
        <p:sp>
          <p:nvSpPr>
            <p:cNvPr id="7" name="Ovaal 6">
              <a:extLst>
                <a:ext uri="{FF2B5EF4-FFF2-40B4-BE49-F238E27FC236}">
                  <a16:creationId xmlns:a16="http://schemas.microsoft.com/office/drawing/2014/main" id="{9E27D345-7D69-9DC5-1616-633142BD5277}"/>
                </a:ext>
              </a:extLst>
            </p:cNvPr>
            <p:cNvSpPr/>
            <p:nvPr/>
          </p:nvSpPr>
          <p:spPr>
            <a:xfrm>
              <a:off x="4805999" y="129600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BC093E47-4442-6EEB-9870-7C6BA84387C8}"/>
                </a:ext>
              </a:extLst>
            </p:cNvPr>
            <p:cNvSpPr/>
            <p:nvPr/>
          </p:nvSpPr>
          <p:spPr>
            <a:xfrm>
              <a:off x="4806000" y="76969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B59275A4-CD10-C499-44E1-DBCB99D0BACF}"/>
                </a:ext>
              </a:extLst>
            </p:cNvPr>
            <p:cNvSpPr/>
            <p:nvPr/>
          </p:nvSpPr>
          <p:spPr>
            <a:xfrm>
              <a:off x="4805999"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F077A27C-C4E3-8ABD-7F7A-BE650EA674B3}"/>
                </a:ext>
              </a:extLst>
            </p:cNvPr>
            <p:cNvSpPr/>
            <p:nvPr/>
          </p:nvSpPr>
          <p:spPr>
            <a:xfrm>
              <a:off x="6480000" y="2121431"/>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1" name="Ovaal 10">
            <a:extLst>
              <a:ext uri="{FF2B5EF4-FFF2-40B4-BE49-F238E27FC236}">
                <a16:creationId xmlns:a16="http://schemas.microsoft.com/office/drawing/2014/main" id="{B055760E-AF4C-0A3B-6E66-F8728F005194}"/>
              </a:ext>
            </a:extLst>
          </p:cNvPr>
          <p:cNvSpPr/>
          <p:nvPr/>
        </p:nvSpPr>
        <p:spPr>
          <a:xfrm>
            <a:off x="3347208" y="2209443"/>
            <a:ext cx="914400" cy="914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08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cdpcontent.toegang.nu/c37eef17-6109-4d14-b963-f04c9d5ca25f/20140803084624/extract/assets/img/layout/page-273.jpg"/>
          <p:cNvPicPr>
            <a:picLocks noChangeAspect="1"/>
          </p:cNvPicPr>
          <p:nvPr/>
        </p:nvPicPr>
        <p:blipFill rotWithShape="1">
          <a:blip r:embed="rId2">
            <a:extLst>
              <a:ext uri="{28A0092B-C50C-407E-A947-70E740481C1C}">
                <a14:useLocalDpi xmlns:a14="http://schemas.microsoft.com/office/drawing/2010/main" val="0"/>
              </a:ext>
            </a:extLst>
          </a:blip>
          <a:srcRect l="53425" t="22839" r="8690" b="58757"/>
          <a:stretch/>
        </p:blipFill>
        <p:spPr bwMode="auto">
          <a:xfrm>
            <a:off x="296895" y="573524"/>
            <a:ext cx="4619054" cy="3042129"/>
          </a:xfrm>
          <a:prstGeom prst="rect">
            <a:avLst/>
          </a:prstGeom>
          <a:noFill/>
          <a:ln>
            <a:noFill/>
          </a:ln>
          <a:extLst>
            <a:ext uri="{53640926-AAD7-44D8-BBD7-CCE9431645EC}">
              <a14:shadowObscured xmlns:a14="http://schemas.microsoft.com/office/drawing/2010/main"/>
            </a:ext>
          </a:extLst>
        </p:spPr>
      </p:pic>
      <p:graphicFrame>
        <p:nvGraphicFramePr>
          <p:cNvPr id="2" name="Tabel 1"/>
          <p:cNvGraphicFramePr>
            <a:graphicFrameLocks noGrp="1"/>
          </p:cNvGraphicFramePr>
          <p:nvPr/>
        </p:nvGraphicFramePr>
        <p:xfrm>
          <a:off x="3419912" y="3290160"/>
          <a:ext cx="5027803" cy="3327400"/>
        </p:xfrm>
        <a:graphic>
          <a:graphicData uri="http://schemas.openxmlformats.org/drawingml/2006/table">
            <a:tbl>
              <a:tblPr firstRow="1" bandRow="1">
                <a:tableStyleId>{5C22544A-7EE6-4342-B048-85BDC9FD1C3A}</a:tableStyleId>
              </a:tblPr>
              <a:tblGrid>
                <a:gridCol w="900418">
                  <a:extLst>
                    <a:ext uri="{9D8B030D-6E8A-4147-A177-3AD203B41FA5}">
                      <a16:colId xmlns:a16="http://schemas.microsoft.com/office/drawing/2014/main" val="20000"/>
                    </a:ext>
                  </a:extLst>
                </a:gridCol>
                <a:gridCol w="906011">
                  <a:extLst>
                    <a:ext uri="{9D8B030D-6E8A-4147-A177-3AD203B41FA5}">
                      <a16:colId xmlns:a16="http://schemas.microsoft.com/office/drawing/2014/main" val="20001"/>
                    </a:ext>
                  </a:extLst>
                </a:gridCol>
                <a:gridCol w="1065402">
                  <a:extLst>
                    <a:ext uri="{9D8B030D-6E8A-4147-A177-3AD203B41FA5}">
                      <a16:colId xmlns:a16="http://schemas.microsoft.com/office/drawing/2014/main" val="20002"/>
                    </a:ext>
                  </a:extLst>
                </a:gridCol>
                <a:gridCol w="1077986">
                  <a:extLst>
                    <a:ext uri="{9D8B030D-6E8A-4147-A177-3AD203B41FA5}">
                      <a16:colId xmlns:a16="http://schemas.microsoft.com/office/drawing/2014/main" val="20003"/>
                    </a:ext>
                  </a:extLst>
                </a:gridCol>
                <a:gridCol w="1077986">
                  <a:extLst>
                    <a:ext uri="{9D8B030D-6E8A-4147-A177-3AD203B41FA5}">
                      <a16:colId xmlns:a16="http://schemas.microsoft.com/office/drawing/2014/main" val="20004"/>
                    </a:ext>
                  </a:extLst>
                </a:gridCol>
              </a:tblGrid>
              <a:tr h="370840">
                <a:tc gridSpan="5">
                  <a:txBody>
                    <a:bodyPr/>
                    <a:lstStyle/>
                    <a:p>
                      <a:r>
                        <a:rPr lang="nl-NL" dirty="0"/>
                        <a:t>                    N</a:t>
                      </a:r>
                      <a:r>
                        <a:rPr lang="nl-NL" baseline="-25000" dirty="0"/>
                        <a:t>2</a:t>
                      </a:r>
                      <a:r>
                        <a:rPr lang="nl-NL" dirty="0"/>
                        <a:t>       </a:t>
                      </a:r>
                      <a:r>
                        <a:rPr lang="nl-NL" dirty="0">
                          <a:solidFill>
                            <a:schemeClr val="tx1"/>
                          </a:solidFill>
                        </a:rPr>
                        <a:t>+</a:t>
                      </a:r>
                      <a:r>
                        <a:rPr lang="nl-NL" dirty="0"/>
                        <a:t>      3 H</a:t>
                      </a:r>
                      <a:r>
                        <a:rPr lang="nl-NL" baseline="-25000" dirty="0"/>
                        <a:t>2</a:t>
                      </a:r>
                      <a:r>
                        <a:rPr lang="nl-NL" dirty="0"/>
                        <a:t>            2 NH</a:t>
                      </a:r>
                      <a:r>
                        <a:rPr lang="nl-NL" baseline="-25000" dirty="0"/>
                        <a:t>3    </a:t>
                      </a:r>
                      <a:r>
                        <a:rPr lang="nl-NL" baseline="0" dirty="0"/>
                        <a:t>         </a:t>
                      </a:r>
                      <a:r>
                        <a:rPr lang="nl-NL" baseline="0" dirty="0">
                          <a:solidFill>
                            <a:schemeClr val="tx1"/>
                          </a:solidFill>
                        </a:rPr>
                        <a:t>Ar</a:t>
                      </a:r>
                      <a:endParaRPr lang="nl-NL"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a:p>
                  </a:txBody>
                  <a:tcPr/>
                </a:tc>
                <a:extLst>
                  <a:ext uri="{0D108BD9-81ED-4DB2-BD59-A6C34878D82A}">
                    <a16:rowId xmlns:a16="http://schemas.microsoft.com/office/drawing/2014/main" val="10000"/>
                  </a:ext>
                </a:extLst>
              </a:tr>
              <a:tr h="370840">
                <a:tc>
                  <a:txBody>
                    <a:bodyPr/>
                    <a:lstStyle/>
                    <a:p>
                      <a:pPr algn="ctr"/>
                      <a:r>
                        <a:rPr lang="nl-NL"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NL"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NL" dirty="0"/>
                        <a:t>- 20%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NL"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64</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192</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NL" b="1" dirty="0">
                          <a:solidFill>
                            <a:srgbClr val="00B050"/>
                          </a:solidFill>
                        </a:rPr>
                        <a:t>D - </a:t>
                      </a:r>
                      <a:r>
                        <a:rPr lang="nl-NL" b="1" baseline="30000" dirty="0">
                          <a:solidFill>
                            <a:srgbClr val="00B050"/>
                          </a:solidFill>
                        </a:rPr>
                        <a:t>1</a:t>
                      </a:r>
                      <a:r>
                        <a:rPr lang="nl-NL" b="1" dirty="0">
                          <a:solidFill>
                            <a:srgbClr val="00B050"/>
                          </a:solidFill>
                        </a:rPr>
                        <a:t>/</a:t>
                      </a:r>
                      <a:r>
                        <a:rPr lang="nl-NL" b="1" baseline="-25000" dirty="0">
                          <a:solidFill>
                            <a:srgbClr val="00B05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00B05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00B050"/>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b="1" dirty="0">
                          <a:solidFill>
                            <a:srgbClr val="00B050"/>
                          </a:solidFill>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NL"/>
                        <a:t>E</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60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180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0000"/>
                          </a:solidFill>
                        </a:rPr>
                        <a:t>  3,75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5420">
                <a:tc>
                  <a:txBody>
                    <a:bodyPr/>
                    <a:lstStyle/>
                    <a:p>
                      <a:pPr algn="ctr"/>
                      <a:r>
                        <a:rPr lang="nl-NL" b="1" dirty="0">
                          <a:solidFill>
                            <a:srgbClr val="00B05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00B05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1" dirty="0">
                          <a:solidFill>
                            <a:srgbClr val="00B050"/>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b="1" dirty="0">
                          <a:solidFill>
                            <a:srgbClr val="00B050"/>
                          </a:solidFill>
                        </a:rPr>
                        <a:t>+0,25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5420">
                <a:tc>
                  <a:txBody>
                    <a:bodyPr/>
                    <a:lstStyle/>
                    <a:p>
                      <a:pPr algn="ctr"/>
                      <a:r>
                        <a:rPr lang="nl-NL"/>
                        <a:t>B</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80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a:solidFill>
                            <a:srgbClr val="FF0000"/>
                          </a:solidFill>
                        </a:rPr>
                        <a:t>240</a:t>
                      </a: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nl-NL"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b="0"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5" name="Ovaal 14"/>
          <p:cNvSpPr/>
          <p:nvPr/>
        </p:nvSpPr>
        <p:spPr>
          <a:xfrm>
            <a:off x="3733200" y="3729460"/>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p:cNvSpPr/>
          <p:nvPr/>
        </p:nvSpPr>
        <p:spPr>
          <a:xfrm>
            <a:off x="3733199" y="4089847"/>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p:cNvSpPr/>
          <p:nvPr/>
        </p:nvSpPr>
        <p:spPr>
          <a:xfrm>
            <a:off x="3733198" y="4817538"/>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p:cNvSpPr/>
          <p:nvPr/>
        </p:nvSpPr>
        <p:spPr>
          <a:xfrm>
            <a:off x="3733197" y="5577376"/>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p:cNvSpPr/>
          <p:nvPr/>
        </p:nvSpPr>
        <p:spPr>
          <a:xfrm>
            <a:off x="3733196" y="5943973"/>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p:cNvSpPr/>
          <p:nvPr/>
        </p:nvSpPr>
        <p:spPr>
          <a:xfrm>
            <a:off x="3733195" y="6314486"/>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p:cNvSpPr/>
          <p:nvPr/>
        </p:nvSpPr>
        <p:spPr>
          <a:xfrm>
            <a:off x="3453078" y="5206863"/>
            <a:ext cx="280117" cy="2726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a:extLst>
              <a:ext uri="{FF2B5EF4-FFF2-40B4-BE49-F238E27FC236}">
                <a16:creationId xmlns:a16="http://schemas.microsoft.com/office/drawing/2014/main" id="{B8494231-FEE3-4A98-885D-36C35EA3F88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Lst>
          </a:blip>
          <a:stretch>
            <a:fillRect/>
          </a:stretch>
        </p:blipFill>
        <p:spPr>
          <a:xfrm>
            <a:off x="6167456" y="3415653"/>
            <a:ext cx="257143" cy="200000"/>
          </a:xfrm>
          <a:prstGeom prst="rect">
            <a:avLst/>
          </a:prstGeom>
        </p:spPr>
      </p:pic>
      <p:sp>
        <p:nvSpPr>
          <p:cNvPr id="3" name="Tekstvak 2">
            <a:extLst>
              <a:ext uri="{FF2B5EF4-FFF2-40B4-BE49-F238E27FC236}">
                <a16:creationId xmlns:a16="http://schemas.microsoft.com/office/drawing/2014/main" id="{7DC9EB4A-6559-456B-3060-8E5EA192090F}"/>
              </a:ext>
            </a:extLst>
          </p:cNvPr>
          <p:cNvSpPr txBox="1"/>
          <p:nvPr/>
        </p:nvSpPr>
        <p:spPr>
          <a:xfrm>
            <a:off x="1332000" y="428400"/>
            <a:ext cx="7535214" cy="2585323"/>
          </a:xfrm>
          <a:prstGeom prst="rect">
            <a:avLst/>
          </a:prstGeom>
          <a:noFill/>
        </p:spPr>
        <p:txBody>
          <a:bodyPr wrap="square" rtlCol="0">
            <a:spAutoFit/>
          </a:bodyPr>
          <a:lstStyle/>
          <a:p>
            <a:r>
              <a:rPr lang="nl-NL" dirty="0"/>
              <a:t>	</a:t>
            </a:r>
            <a:r>
              <a:rPr lang="nl-NL" dirty="0">
                <a:solidFill>
                  <a:srgbClr val="FF0000"/>
                </a:solidFill>
              </a:rPr>
              <a:t>			</a:t>
            </a:r>
            <a:r>
              <a:rPr lang="nl-NL" dirty="0"/>
              <a:t>Vraag 31c: </a:t>
            </a:r>
          </a:p>
          <a:p>
            <a:r>
              <a:rPr lang="nl-NL" dirty="0">
                <a:solidFill>
                  <a:srgbClr val="FF0000"/>
                </a:solidFill>
              </a:rPr>
              <a:t>				</a:t>
            </a:r>
            <a:r>
              <a:rPr lang="nl-NL" dirty="0"/>
              <a:t>Laat zien dat de argonconcentratie 					constant blijft.</a:t>
            </a:r>
          </a:p>
          <a:p>
            <a:endParaRPr lang="nl-NL" dirty="0"/>
          </a:p>
          <a:p>
            <a:r>
              <a:rPr lang="nl-NL" dirty="0">
                <a:solidFill>
                  <a:srgbClr val="FF0000"/>
                </a:solidFill>
              </a:rPr>
              <a:t>				</a:t>
            </a:r>
            <a:r>
              <a:rPr lang="nl-NL" dirty="0">
                <a:solidFill>
                  <a:srgbClr val="00B050"/>
                </a:solidFill>
              </a:rPr>
              <a:t>Het aantal kmol Ar dat per minuut  					langs A wordt toegevoerd is evenveel 					Ar dat per minuut langs D wordt 					afgevoerd.</a:t>
            </a:r>
            <a:r>
              <a:rPr lang="nl-NL" dirty="0">
                <a:solidFill>
                  <a:srgbClr val="FF0000"/>
                </a:solidFill>
              </a:rPr>
              <a:t>					</a:t>
            </a:r>
          </a:p>
        </p:txBody>
      </p:sp>
      <p:sp>
        <p:nvSpPr>
          <p:cNvPr id="5" name="Ovaal 4">
            <a:extLst>
              <a:ext uri="{FF2B5EF4-FFF2-40B4-BE49-F238E27FC236}">
                <a16:creationId xmlns:a16="http://schemas.microsoft.com/office/drawing/2014/main" id="{12A7BF75-DF2B-150E-82A0-F1D7F6E31226}"/>
              </a:ext>
            </a:extLst>
          </p:cNvPr>
          <p:cNvSpPr/>
          <p:nvPr/>
        </p:nvSpPr>
        <p:spPr>
          <a:xfrm>
            <a:off x="3347208" y="2209443"/>
            <a:ext cx="914400" cy="914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5CDD36B1-75F6-C69A-DA8D-0E8F071FDFDC}"/>
              </a:ext>
            </a:extLst>
          </p:cNvPr>
          <p:cNvSpPr/>
          <p:nvPr/>
        </p:nvSpPr>
        <p:spPr>
          <a:xfrm>
            <a:off x="931178" y="302345"/>
            <a:ext cx="914400" cy="914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6427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007" cy="6857999"/>
          </a:xfrm>
          <a:prstGeom prst="rect">
            <a:avLst/>
          </a:prstGeom>
        </p:spPr>
      </p:pic>
      <p:pic>
        <p:nvPicPr>
          <p:cNvPr id="3" name="Afbeelding 2"/>
          <p:cNvPicPr>
            <a:picLocks noChangeAspect="1"/>
          </p:cNvPicPr>
          <p:nvPr/>
        </p:nvPicPr>
        <p:blipFill rotWithShape="1">
          <a:blip r:embed="rId3" cstate="print">
            <a:extLst>
              <a:ext uri="{28A0092B-C50C-407E-A947-70E740481C1C}">
                <a14:useLocalDpi xmlns:a14="http://schemas.microsoft.com/office/drawing/2010/main" val="0"/>
              </a:ext>
            </a:extLst>
          </a:blip>
          <a:srcRect l="22374" r="24600"/>
          <a:stretch/>
        </p:blipFill>
        <p:spPr>
          <a:xfrm>
            <a:off x="0" y="0"/>
            <a:ext cx="4589092" cy="6793907"/>
          </a:xfrm>
          <a:prstGeom prst="rect">
            <a:avLst/>
          </a:prstGeom>
        </p:spPr>
      </p:pic>
      <p:sp>
        <p:nvSpPr>
          <p:cNvPr id="4" name="Tekstvak 3"/>
          <p:cNvSpPr txBox="1"/>
          <p:nvPr/>
        </p:nvSpPr>
        <p:spPr>
          <a:xfrm>
            <a:off x="153824" y="8546"/>
            <a:ext cx="8989182" cy="6863417"/>
          </a:xfrm>
          <a:prstGeom prst="rect">
            <a:avLst/>
          </a:prstGeom>
          <a:noFill/>
        </p:spPr>
        <p:txBody>
          <a:bodyPr wrap="square" rtlCol="0">
            <a:spAutoFit/>
          </a:bodyPr>
          <a:lstStyle/>
          <a:p>
            <a:r>
              <a:rPr lang="nl-NL" sz="4400" dirty="0">
                <a:effectLst>
                  <a:outerShdw blurRad="38100" dist="38100" dir="2700000" algn="tl">
                    <a:srgbClr val="000000">
                      <a:alpha val="43137"/>
                    </a:srgbClr>
                  </a:outerShdw>
                </a:effectLst>
              </a:rPr>
              <a:t>Batchproces              Continuproces</a:t>
            </a:r>
          </a:p>
          <a:p>
            <a:endParaRPr lang="nl-NL" sz="4400" dirty="0">
              <a:solidFill>
                <a:schemeClr val="bg1"/>
              </a:solidFill>
              <a:effectLst>
                <a:outerShdw blurRad="38100" dist="38100" dir="2700000" algn="tl">
                  <a:srgbClr val="000000">
                    <a:alpha val="43137"/>
                  </a:srgbClr>
                </a:outerShdw>
              </a:effectLst>
            </a:endParaRPr>
          </a:p>
          <a:p>
            <a:endParaRPr lang="nl-NL" sz="4400" dirty="0">
              <a:solidFill>
                <a:schemeClr val="bg1"/>
              </a:solidFill>
              <a:effectLst>
                <a:outerShdw blurRad="38100" dist="38100" dir="2700000" algn="tl">
                  <a:srgbClr val="000000">
                    <a:alpha val="43137"/>
                  </a:srgbClr>
                </a:outerShdw>
              </a:effectLst>
            </a:endParaRPr>
          </a:p>
          <a:p>
            <a:endParaRPr lang="nl-NL" sz="4400" dirty="0">
              <a:solidFill>
                <a:schemeClr val="bg1"/>
              </a:solidFill>
              <a:effectLst>
                <a:outerShdw blurRad="38100" dist="38100" dir="2700000" algn="tl">
                  <a:srgbClr val="000000">
                    <a:alpha val="43137"/>
                  </a:srgbClr>
                </a:outerShdw>
              </a:effectLst>
            </a:endParaRPr>
          </a:p>
          <a:p>
            <a:endParaRPr lang="nl-NL" sz="4400" dirty="0">
              <a:solidFill>
                <a:schemeClr val="bg1"/>
              </a:solidFill>
              <a:effectLst>
                <a:outerShdw blurRad="38100" dist="38100" dir="2700000" algn="tl">
                  <a:srgbClr val="000000">
                    <a:alpha val="43137"/>
                  </a:srgbClr>
                </a:outerShdw>
              </a:effectLst>
            </a:endParaRPr>
          </a:p>
          <a:p>
            <a:endParaRPr lang="nl-NL" sz="4400" dirty="0">
              <a:solidFill>
                <a:schemeClr val="bg1"/>
              </a:solidFill>
              <a:effectLst>
                <a:outerShdw blurRad="38100" dist="38100" dir="2700000" algn="tl">
                  <a:srgbClr val="000000">
                    <a:alpha val="43137"/>
                  </a:srgbClr>
                </a:outerShdw>
              </a:effectLst>
            </a:endParaRPr>
          </a:p>
          <a:p>
            <a:endParaRPr lang="nl-NL" sz="4400" dirty="0">
              <a:solidFill>
                <a:schemeClr val="bg1"/>
              </a:solidFill>
              <a:effectLst>
                <a:outerShdw blurRad="38100" dist="38100" dir="2700000" algn="tl">
                  <a:srgbClr val="000000">
                    <a:alpha val="43137"/>
                  </a:srgbClr>
                </a:outerShdw>
              </a:effectLst>
            </a:endParaRPr>
          </a:p>
          <a:p>
            <a:endParaRPr lang="nl-NL" sz="4400" dirty="0">
              <a:solidFill>
                <a:schemeClr val="bg1"/>
              </a:solidFill>
              <a:effectLst>
                <a:outerShdw blurRad="38100" dist="38100" dir="2700000" algn="tl">
                  <a:srgbClr val="000000">
                    <a:alpha val="43137"/>
                  </a:srgbClr>
                </a:outerShdw>
              </a:effectLst>
            </a:endParaRPr>
          </a:p>
          <a:p>
            <a:endParaRPr lang="nl-NL" sz="4400" dirty="0">
              <a:solidFill>
                <a:schemeClr val="bg1"/>
              </a:solidFill>
              <a:effectLst>
                <a:outerShdw blurRad="38100" dist="38100" dir="2700000" algn="tl">
                  <a:srgbClr val="000000">
                    <a:alpha val="43137"/>
                  </a:srgbClr>
                </a:outerShdw>
              </a:effectLst>
            </a:endParaRPr>
          </a:p>
          <a:p>
            <a:r>
              <a:rPr lang="nl-NL" sz="4400" dirty="0">
                <a:solidFill>
                  <a:schemeClr val="bg1"/>
                </a:solidFill>
                <a:effectLst>
                  <a:outerShdw blurRad="38100" dist="38100" dir="2700000" algn="tl">
                    <a:srgbClr val="000000">
                      <a:alpha val="43137"/>
                    </a:srgbClr>
                  </a:outerShdw>
                </a:effectLst>
              </a:rPr>
              <a:t>            </a:t>
            </a:r>
            <a:r>
              <a:rPr lang="nl-NL" sz="4400" dirty="0" err="1">
                <a:solidFill>
                  <a:srgbClr val="FF0000"/>
                </a:solidFill>
                <a:effectLst>
                  <a:outerShdw blurRad="38100" dist="38100" dir="2700000" algn="tl">
                    <a:srgbClr val="000000">
                      <a:alpha val="43137"/>
                    </a:srgbClr>
                  </a:outerShdw>
                </a:effectLst>
              </a:rPr>
              <a:t>Fijnchemie</a:t>
            </a:r>
            <a:r>
              <a:rPr lang="nl-NL" sz="4400" dirty="0">
                <a:solidFill>
                  <a:srgbClr val="FF0000"/>
                </a:solidFill>
                <a:effectLst>
                  <a:outerShdw blurRad="38100" dist="38100" dir="2700000" algn="tl">
                    <a:srgbClr val="000000">
                      <a:alpha val="43137"/>
                    </a:srgbClr>
                  </a:outerShdw>
                </a:effectLst>
              </a:rPr>
              <a:t>               Bulkchemie</a:t>
            </a:r>
          </a:p>
        </p:txBody>
      </p:sp>
    </p:spTree>
    <p:extLst>
      <p:ext uri="{BB962C8B-B14F-4D97-AF65-F5344CB8AC3E}">
        <p14:creationId xmlns:p14="http://schemas.microsoft.com/office/powerpoint/2010/main" val="333422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82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019" y="1847405"/>
            <a:ext cx="1714500" cy="2838450"/>
          </a:xfrm>
          <a:prstGeom prst="rect">
            <a:avLst/>
          </a:prstGeom>
        </p:spPr>
      </p:pic>
      <p:sp>
        <p:nvSpPr>
          <p:cNvPr id="3" name="Tekstvak 2">
            <a:extLst>
              <a:ext uri="{FF2B5EF4-FFF2-40B4-BE49-F238E27FC236}">
                <a16:creationId xmlns:a16="http://schemas.microsoft.com/office/drawing/2014/main" id="{480DB5C0-B60C-4F27-A695-7B53223D1BA7}"/>
              </a:ext>
            </a:extLst>
          </p:cNvPr>
          <p:cNvSpPr txBox="1"/>
          <p:nvPr/>
        </p:nvSpPr>
        <p:spPr>
          <a:xfrm>
            <a:off x="153824" y="8546"/>
            <a:ext cx="8989182" cy="4832092"/>
          </a:xfrm>
          <a:prstGeom prst="rect">
            <a:avLst/>
          </a:prstGeom>
          <a:noFill/>
        </p:spPr>
        <p:txBody>
          <a:bodyPr wrap="square" rtlCol="0">
            <a:spAutoFit/>
          </a:bodyPr>
          <a:lstStyle/>
          <a:p>
            <a:r>
              <a:rPr lang="nl-NL" sz="4400" dirty="0">
                <a:solidFill>
                  <a:srgbClr val="FF0000"/>
                </a:solidFill>
              </a:rPr>
              <a:t>Batchproces</a:t>
            </a:r>
            <a:endParaRPr lang="nl-NL" sz="4400" dirty="0">
              <a:solidFill>
                <a:schemeClr val="bg1"/>
              </a:solidFill>
            </a:endParaRPr>
          </a:p>
          <a:p>
            <a:endParaRPr lang="nl-NL" sz="4400" dirty="0">
              <a:solidFill>
                <a:schemeClr val="bg1"/>
              </a:solidFill>
              <a:effectLst>
                <a:outerShdw blurRad="38100" dist="38100" dir="2700000" algn="tl">
                  <a:srgbClr val="000000">
                    <a:alpha val="43137"/>
                  </a:srgbClr>
                </a:outerShdw>
              </a:effectLst>
            </a:endParaRPr>
          </a:p>
          <a:p>
            <a:endParaRPr lang="nl-NL" sz="4400" dirty="0">
              <a:solidFill>
                <a:schemeClr val="bg1"/>
              </a:solidFill>
              <a:effectLst>
                <a:outerShdw blurRad="38100" dist="38100" dir="2700000" algn="tl">
                  <a:srgbClr val="000000">
                    <a:alpha val="43137"/>
                  </a:srgbClr>
                </a:outerShdw>
              </a:effectLst>
            </a:endParaRPr>
          </a:p>
          <a:p>
            <a:endParaRPr lang="nl-NL" sz="4400" dirty="0">
              <a:solidFill>
                <a:schemeClr val="bg1"/>
              </a:solidFill>
              <a:effectLst>
                <a:outerShdw blurRad="38100" dist="38100" dir="2700000" algn="tl">
                  <a:srgbClr val="000000">
                    <a:alpha val="43137"/>
                  </a:srgbClr>
                </a:outerShdw>
              </a:effectLst>
            </a:endParaRPr>
          </a:p>
          <a:p>
            <a:endParaRPr lang="nl-NL" sz="4400" dirty="0">
              <a:solidFill>
                <a:schemeClr val="bg1"/>
              </a:solidFill>
              <a:effectLst>
                <a:outerShdw blurRad="38100" dist="38100" dir="2700000" algn="tl">
                  <a:srgbClr val="000000">
                    <a:alpha val="43137"/>
                  </a:srgbClr>
                </a:outerShdw>
              </a:effectLst>
            </a:endParaRPr>
          </a:p>
          <a:p>
            <a:endParaRPr lang="nl-NL" sz="4400" dirty="0">
              <a:solidFill>
                <a:schemeClr val="bg1"/>
              </a:solidFill>
              <a:effectLst>
                <a:outerShdw blurRad="38100" dist="38100" dir="2700000" algn="tl">
                  <a:srgbClr val="000000">
                    <a:alpha val="43137"/>
                  </a:srgbClr>
                </a:outerShdw>
              </a:effectLst>
            </a:endParaRPr>
          </a:p>
          <a:p>
            <a:r>
              <a:rPr lang="nl-NL" sz="4400" dirty="0">
                <a:solidFill>
                  <a:schemeClr val="bg1"/>
                </a:solidFill>
                <a:effectLst>
                  <a:outerShdw blurRad="38100" dist="38100" dir="2700000" algn="tl">
                    <a:srgbClr val="000000">
                      <a:alpha val="43137"/>
                    </a:srgbClr>
                  </a:outerShdw>
                </a:effectLst>
              </a:rPr>
              <a:t>            </a:t>
            </a:r>
            <a:endParaRPr lang="nl-NL"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7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019" y="1847405"/>
            <a:ext cx="1714500" cy="2838450"/>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106" y="952500"/>
            <a:ext cx="3733800" cy="4953000"/>
          </a:xfrm>
          <a:prstGeom prst="rect">
            <a:avLst/>
          </a:prstGeom>
        </p:spPr>
      </p:pic>
      <p:sp>
        <p:nvSpPr>
          <p:cNvPr id="4" name="Tekstvak 3">
            <a:extLst>
              <a:ext uri="{FF2B5EF4-FFF2-40B4-BE49-F238E27FC236}">
                <a16:creationId xmlns:a16="http://schemas.microsoft.com/office/drawing/2014/main" id="{01E952BF-5142-4339-9894-AC3BDA8A26D3}"/>
              </a:ext>
            </a:extLst>
          </p:cNvPr>
          <p:cNvSpPr txBox="1"/>
          <p:nvPr/>
        </p:nvSpPr>
        <p:spPr>
          <a:xfrm>
            <a:off x="153824" y="8546"/>
            <a:ext cx="8989182" cy="4832092"/>
          </a:xfrm>
          <a:prstGeom prst="rect">
            <a:avLst/>
          </a:prstGeom>
          <a:noFill/>
        </p:spPr>
        <p:txBody>
          <a:bodyPr wrap="square" rtlCol="0">
            <a:spAutoFit/>
          </a:bodyPr>
          <a:lstStyle/>
          <a:p>
            <a:r>
              <a:rPr lang="nl-NL" sz="4400" dirty="0">
                <a:solidFill>
                  <a:srgbClr val="FF0000"/>
                </a:solidFill>
              </a:rPr>
              <a:t>Batchproces</a:t>
            </a:r>
            <a:endParaRPr lang="nl-NL" sz="4400" dirty="0">
              <a:solidFill>
                <a:schemeClr val="bg1"/>
              </a:solidFill>
            </a:endParaRPr>
          </a:p>
          <a:p>
            <a:endParaRPr lang="nl-NL" sz="4400" dirty="0">
              <a:solidFill>
                <a:schemeClr val="bg1"/>
              </a:solidFill>
              <a:effectLst>
                <a:outerShdw blurRad="38100" dist="38100" dir="2700000" algn="tl">
                  <a:srgbClr val="000000">
                    <a:alpha val="43137"/>
                  </a:srgbClr>
                </a:outerShdw>
              </a:effectLst>
            </a:endParaRPr>
          </a:p>
          <a:p>
            <a:endParaRPr lang="nl-NL" sz="4400" dirty="0">
              <a:solidFill>
                <a:schemeClr val="bg1"/>
              </a:solidFill>
              <a:effectLst>
                <a:outerShdw blurRad="38100" dist="38100" dir="2700000" algn="tl">
                  <a:srgbClr val="000000">
                    <a:alpha val="43137"/>
                  </a:srgbClr>
                </a:outerShdw>
              </a:effectLst>
            </a:endParaRPr>
          </a:p>
          <a:p>
            <a:endParaRPr lang="nl-NL" sz="4400" dirty="0">
              <a:solidFill>
                <a:schemeClr val="bg1"/>
              </a:solidFill>
              <a:effectLst>
                <a:outerShdw blurRad="38100" dist="38100" dir="2700000" algn="tl">
                  <a:srgbClr val="000000">
                    <a:alpha val="43137"/>
                  </a:srgbClr>
                </a:outerShdw>
              </a:effectLst>
            </a:endParaRPr>
          </a:p>
          <a:p>
            <a:endParaRPr lang="nl-NL" sz="4400" dirty="0">
              <a:solidFill>
                <a:schemeClr val="bg1"/>
              </a:solidFill>
              <a:effectLst>
                <a:outerShdw blurRad="38100" dist="38100" dir="2700000" algn="tl">
                  <a:srgbClr val="000000">
                    <a:alpha val="43137"/>
                  </a:srgbClr>
                </a:outerShdw>
              </a:effectLst>
            </a:endParaRPr>
          </a:p>
          <a:p>
            <a:endParaRPr lang="nl-NL" sz="4400" dirty="0">
              <a:solidFill>
                <a:schemeClr val="bg1"/>
              </a:solidFill>
              <a:effectLst>
                <a:outerShdw blurRad="38100" dist="38100" dir="2700000" algn="tl">
                  <a:srgbClr val="000000">
                    <a:alpha val="43137"/>
                  </a:srgbClr>
                </a:outerShdw>
              </a:effectLst>
            </a:endParaRPr>
          </a:p>
          <a:p>
            <a:r>
              <a:rPr lang="nl-NL" sz="4400" dirty="0">
                <a:solidFill>
                  <a:schemeClr val="bg1"/>
                </a:solidFill>
                <a:effectLst>
                  <a:outerShdw blurRad="38100" dist="38100" dir="2700000" algn="tl">
                    <a:srgbClr val="000000">
                      <a:alpha val="43137"/>
                    </a:srgbClr>
                  </a:outerShdw>
                </a:effectLst>
              </a:rPr>
              <a:t>            </a:t>
            </a:r>
            <a:endParaRPr lang="nl-NL"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143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b="2779"/>
          <a:stretch/>
        </p:blipFill>
        <p:spPr>
          <a:xfrm>
            <a:off x="335358" y="145279"/>
            <a:ext cx="8473284" cy="6093151"/>
          </a:xfrm>
          <a:prstGeom prst="rect">
            <a:avLst/>
          </a:prstGeom>
        </p:spPr>
      </p:pic>
      <p:sp>
        <p:nvSpPr>
          <p:cNvPr id="4" name="Tekstvak 3">
            <a:extLst>
              <a:ext uri="{FF2B5EF4-FFF2-40B4-BE49-F238E27FC236}">
                <a16:creationId xmlns:a16="http://schemas.microsoft.com/office/drawing/2014/main" id="{8CD6FD2F-5D79-48C2-AE32-D3E6BFB3ADBD}"/>
              </a:ext>
            </a:extLst>
          </p:cNvPr>
          <p:cNvSpPr txBox="1"/>
          <p:nvPr/>
        </p:nvSpPr>
        <p:spPr>
          <a:xfrm>
            <a:off x="3236658" y="6135026"/>
            <a:ext cx="3778096" cy="769441"/>
          </a:xfrm>
          <a:prstGeom prst="rect">
            <a:avLst/>
          </a:prstGeom>
          <a:noFill/>
        </p:spPr>
        <p:txBody>
          <a:bodyPr wrap="square" rtlCol="0">
            <a:spAutoFit/>
          </a:bodyPr>
          <a:lstStyle/>
          <a:p>
            <a:r>
              <a:rPr lang="nl-NL" sz="4400" dirty="0">
                <a:solidFill>
                  <a:srgbClr val="FF0000"/>
                </a:solidFill>
              </a:rPr>
              <a:t>Continuproces</a:t>
            </a:r>
            <a:r>
              <a:rPr lang="nl-NL" sz="4400" dirty="0">
                <a:solidFill>
                  <a:schemeClr val="bg1"/>
                </a:solidFill>
              </a:rPr>
              <a:t>           </a:t>
            </a:r>
            <a:endParaRPr lang="nl-NL" sz="4400" dirty="0">
              <a:solidFill>
                <a:srgbClr val="FF0000"/>
              </a:solidFill>
            </a:endParaRPr>
          </a:p>
        </p:txBody>
      </p:sp>
    </p:spTree>
    <p:extLst>
      <p:ext uri="{BB962C8B-B14F-4D97-AF65-F5344CB8AC3E}">
        <p14:creationId xmlns:p14="http://schemas.microsoft.com/office/powerpoint/2010/main" val="203762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b="2779"/>
          <a:stretch/>
        </p:blipFill>
        <p:spPr>
          <a:xfrm>
            <a:off x="335358" y="145279"/>
            <a:ext cx="8473284" cy="6093151"/>
          </a:xfrm>
          <a:prstGeom prst="rect">
            <a:avLst/>
          </a:prstGeom>
        </p:spPr>
      </p:pic>
      <p:sp>
        <p:nvSpPr>
          <p:cNvPr id="4" name="Tekstvak 3">
            <a:extLst>
              <a:ext uri="{FF2B5EF4-FFF2-40B4-BE49-F238E27FC236}">
                <a16:creationId xmlns:a16="http://schemas.microsoft.com/office/drawing/2014/main" id="{8CD6FD2F-5D79-48C2-AE32-D3E6BFB3ADBD}"/>
              </a:ext>
            </a:extLst>
          </p:cNvPr>
          <p:cNvSpPr txBox="1"/>
          <p:nvPr/>
        </p:nvSpPr>
        <p:spPr>
          <a:xfrm>
            <a:off x="3236658" y="6135026"/>
            <a:ext cx="3778096" cy="769441"/>
          </a:xfrm>
          <a:prstGeom prst="rect">
            <a:avLst/>
          </a:prstGeom>
          <a:noFill/>
        </p:spPr>
        <p:txBody>
          <a:bodyPr wrap="square" rtlCol="0">
            <a:spAutoFit/>
          </a:bodyPr>
          <a:lstStyle/>
          <a:p>
            <a:r>
              <a:rPr lang="nl-NL" sz="4400" dirty="0">
                <a:solidFill>
                  <a:srgbClr val="FF0000"/>
                </a:solidFill>
              </a:rPr>
              <a:t>Continuproces</a:t>
            </a:r>
            <a:r>
              <a:rPr lang="nl-NL" sz="4400" dirty="0">
                <a:solidFill>
                  <a:schemeClr val="bg1"/>
                </a:solidFill>
              </a:rPr>
              <a:t>           </a:t>
            </a:r>
            <a:endParaRPr lang="nl-NL" sz="4400" dirty="0">
              <a:solidFill>
                <a:srgbClr val="FF0000"/>
              </a:solidFill>
            </a:endParaRPr>
          </a:p>
        </p:txBody>
      </p:sp>
      <p:sp>
        <p:nvSpPr>
          <p:cNvPr id="3" name="Rechthoek 2">
            <a:extLst>
              <a:ext uri="{FF2B5EF4-FFF2-40B4-BE49-F238E27FC236}">
                <a16:creationId xmlns:a16="http://schemas.microsoft.com/office/drawing/2014/main" id="{30F1B285-827F-4DDD-8DA8-5966CA0B585D}"/>
              </a:ext>
            </a:extLst>
          </p:cNvPr>
          <p:cNvSpPr/>
          <p:nvPr/>
        </p:nvSpPr>
        <p:spPr>
          <a:xfrm>
            <a:off x="2597921" y="1375553"/>
            <a:ext cx="1025496" cy="7694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0000"/>
              </a:solidFill>
            </a:endParaRPr>
          </a:p>
        </p:txBody>
      </p:sp>
      <p:sp>
        <p:nvSpPr>
          <p:cNvPr id="5" name="Rechthoek 4">
            <a:extLst>
              <a:ext uri="{FF2B5EF4-FFF2-40B4-BE49-F238E27FC236}">
                <a16:creationId xmlns:a16="http://schemas.microsoft.com/office/drawing/2014/main" id="{CAB08BE2-CEF8-4AA4-AFED-33D0DE710115}"/>
              </a:ext>
            </a:extLst>
          </p:cNvPr>
          <p:cNvSpPr/>
          <p:nvPr/>
        </p:nvSpPr>
        <p:spPr>
          <a:xfrm>
            <a:off x="8152687" y="4894996"/>
            <a:ext cx="536961" cy="5401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0000"/>
              </a:solidFill>
            </a:endParaRPr>
          </a:p>
        </p:txBody>
      </p:sp>
    </p:spTree>
    <p:extLst>
      <p:ext uri="{BB962C8B-B14F-4D97-AF65-F5344CB8AC3E}">
        <p14:creationId xmlns:p14="http://schemas.microsoft.com/office/powerpoint/2010/main" val="95539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562" y="1439978"/>
            <a:ext cx="8377244" cy="2874847"/>
          </a:xfrm>
          <a:prstGeom prst="rect">
            <a:avLst/>
          </a:prstGeom>
        </p:spPr>
      </p:pic>
      <p:sp>
        <p:nvSpPr>
          <p:cNvPr id="3" name="Tekstvak 2">
            <a:extLst>
              <a:ext uri="{FF2B5EF4-FFF2-40B4-BE49-F238E27FC236}">
                <a16:creationId xmlns:a16="http://schemas.microsoft.com/office/drawing/2014/main" id="{A3E08C47-A537-4972-B708-55FB018F72A8}"/>
              </a:ext>
            </a:extLst>
          </p:cNvPr>
          <p:cNvSpPr txBox="1"/>
          <p:nvPr/>
        </p:nvSpPr>
        <p:spPr>
          <a:xfrm>
            <a:off x="228538" y="6135026"/>
            <a:ext cx="2941952" cy="769441"/>
          </a:xfrm>
          <a:prstGeom prst="rect">
            <a:avLst/>
          </a:prstGeom>
          <a:noFill/>
        </p:spPr>
        <p:txBody>
          <a:bodyPr wrap="square" rtlCol="0">
            <a:spAutoFit/>
          </a:bodyPr>
          <a:lstStyle/>
          <a:p>
            <a:r>
              <a:rPr lang="nl-NL" sz="4400" dirty="0">
                <a:solidFill>
                  <a:srgbClr val="FF0000"/>
                </a:solidFill>
              </a:rPr>
              <a:t>Blokschema</a:t>
            </a:r>
            <a:r>
              <a:rPr lang="nl-NL" sz="4400" dirty="0">
                <a:solidFill>
                  <a:schemeClr val="bg1"/>
                </a:solidFill>
              </a:rPr>
              <a:t>           </a:t>
            </a:r>
            <a:endParaRPr lang="nl-NL" sz="4400" dirty="0">
              <a:solidFill>
                <a:srgbClr val="FF0000"/>
              </a:solidFill>
            </a:endParaRPr>
          </a:p>
        </p:txBody>
      </p:sp>
    </p:spTree>
    <p:extLst>
      <p:ext uri="{BB962C8B-B14F-4D97-AF65-F5344CB8AC3E}">
        <p14:creationId xmlns:p14="http://schemas.microsoft.com/office/powerpoint/2010/main" val="1447710446"/>
      </p:ext>
    </p:extLst>
  </p:cSld>
  <p:clrMapOvr>
    <a:masterClrMapping/>
  </p:clrMapOvr>
  <p:transition spd="slow">
    <p:fade thruBlk="1"/>
  </p:transition>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TotalTime>
  <Words>2027</Words>
  <Application>Microsoft Office PowerPoint</Application>
  <PresentationFormat>Diavoorstelling (4:3)</PresentationFormat>
  <Paragraphs>482</Paragraphs>
  <Slides>40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40</vt:i4>
      </vt:variant>
    </vt:vector>
  </HeadingPairs>
  <TitlesOfParts>
    <vt:vector size="44"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Paul Boddeke</dc:creator>
  <cp:lastModifiedBy>Paul Boddeke</cp:lastModifiedBy>
  <cp:revision>25</cp:revision>
  <dcterms:created xsi:type="dcterms:W3CDTF">2015-09-28T19:23:31Z</dcterms:created>
  <dcterms:modified xsi:type="dcterms:W3CDTF">2023-05-01T13:59:15Z</dcterms:modified>
</cp:coreProperties>
</file>